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1" r:id="rId2"/>
    <p:sldId id="307" r:id="rId3"/>
    <p:sldId id="259" r:id="rId4"/>
    <p:sldId id="309" r:id="rId5"/>
    <p:sldId id="295" r:id="rId6"/>
    <p:sldId id="296" r:id="rId7"/>
    <p:sldId id="282" r:id="rId8"/>
    <p:sldId id="281" r:id="rId9"/>
    <p:sldId id="283" r:id="rId10"/>
    <p:sldId id="285" r:id="rId11"/>
    <p:sldId id="286" r:id="rId12"/>
    <p:sldId id="287" r:id="rId13"/>
    <p:sldId id="288" r:id="rId14"/>
    <p:sldId id="297" r:id="rId15"/>
    <p:sldId id="277" r:id="rId16"/>
    <p:sldId id="289" r:id="rId17"/>
    <p:sldId id="298" r:id="rId18"/>
    <p:sldId id="279" r:id="rId19"/>
    <p:sldId id="299" r:id="rId20"/>
    <p:sldId id="290" r:id="rId21"/>
    <p:sldId id="300" r:id="rId22"/>
    <p:sldId id="303" r:id="rId23"/>
    <p:sldId id="291" r:id="rId24"/>
    <p:sldId id="292" r:id="rId25"/>
    <p:sldId id="293" r:id="rId26"/>
    <p:sldId id="305" r:id="rId27"/>
    <p:sldId id="304"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1699" autoAdjust="0"/>
  </p:normalViewPr>
  <p:slideViewPr>
    <p:cSldViewPr snapToGrid="0">
      <p:cViewPr varScale="1">
        <p:scale>
          <a:sx n="67" d="100"/>
          <a:sy n="67" d="100"/>
        </p:scale>
        <p:origin x="1306" y="62"/>
      </p:cViewPr>
      <p:guideLst/>
    </p:cSldViewPr>
  </p:slideViewPr>
  <p:outlineViewPr>
    <p:cViewPr>
      <p:scale>
        <a:sx n="33" d="100"/>
        <a:sy n="33" d="100"/>
      </p:scale>
      <p:origin x="0" y="-19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2C837-A501-498F-93EB-A51E45ECA1D7}" type="datetimeFigureOut">
              <a:rPr lang="hu-HU" smtClean="0"/>
              <a:t>2022. 06. 08.</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48908-CD68-47A8-8F18-06B9D9E25396}" type="slidenum">
              <a:rPr lang="hu-HU" smtClean="0"/>
              <a:t>‹#›</a:t>
            </a:fld>
            <a:endParaRPr lang="hu-HU"/>
          </a:p>
        </p:txBody>
      </p:sp>
    </p:spTree>
    <p:extLst>
      <p:ext uri="{BB962C8B-B14F-4D97-AF65-F5344CB8AC3E}">
        <p14:creationId xmlns:p14="http://schemas.microsoft.com/office/powerpoint/2010/main" val="602565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A2E48908-CD68-47A8-8F18-06B9D9E25396}" type="slidenum">
              <a:rPr lang="hu-HU" smtClean="0"/>
              <a:t>10</a:t>
            </a:fld>
            <a:endParaRPr lang="hu-HU"/>
          </a:p>
        </p:txBody>
      </p:sp>
    </p:spTree>
    <p:extLst>
      <p:ext uri="{BB962C8B-B14F-4D97-AF65-F5344CB8AC3E}">
        <p14:creationId xmlns:p14="http://schemas.microsoft.com/office/powerpoint/2010/main" val="897152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A2E48908-CD68-47A8-8F18-06B9D9E25396}" type="slidenum">
              <a:rPr lang="hu-HU" smtClean="0"/>
              <a:t>11</a:t>
            </a:fld>
            <a:endParaRPr lang="hu-HU"/>
          </a:p>
        </p:txBody>
      </p:sp>
    </p:spTree>
    <p:extLst>
      <p:ext uri="{BB962C8B-B14F-4D97-AF65-F5344CB8AC3E}">
        <p14:creationId xmlns:p14="http://schemas.microsoft.com/office/powerpoint/2010/main" val="2941176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A2E48908-CD68-47A8-8F18-06B9D9E25396}" type="slidenum">
              <a:rPr lang="hu-HU" smtClean="0"/>
              <a:t>16</a:t>
            </a:fld>
            <a:endParaRPr lang="hu-HU"/>
          </a:p>
        </p:txBody>
      </p:sp>
    </p:spTree>
    <p:extLst>
      <p:ext uri="{BB962C8B-B14F-4D97-AF65-F5344CB8AC3E}">
        <p14:creationId xmlns:p14="http://schemas.microsoft.com/office/powerpoint/2010/main" val="917195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A2E48908-CD68-47A8-8F18-06B9D9E25396}" type="slidenum">
              <a:rPr lang="hu-HU" smtClean="0"/>
              <a:t>24</a:t>
            </a:fld>
            <a:endParaRPr lang="hu-HU"/>
          </a:p>
        </p:txBody>
      </p:sp>
    </p:spTree>
    <p:extLst>
      <p:ext uri="{BB962C8B-B14F-4D97-AF65-F5344CB8AC3E}">
        <p14:creationId xmlns:p14="http://schemas.microsoft.com/office/powerpoint/2010/main" val="826842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8E90E-92B8-4D46-9DE4-E1FE2D2E05F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0C7CBEE-2CC0-4F8D-8EA0-7071311B4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48E00ED-8CBC-404A-9DE0-6700669B3B1A}"/>
              </a:ext>
            </a:extLst>
          </p:cNvPr>
          <p:cNvSpPr>
            <a:spLocks noGrp="1"/>
          </p:cNvSpPr>
          <p:nvPr>
            <p:ph type="dt" sz="half" idx="10"/>
          </p:nvPr>
        </p:nvSpPr>
        <p:spPr/>
        <p:txBody>
          <a:bodyPr/>
          <a:lstStyle/>
          <a:p>
            <a:fld id="{C205948C-E5CA-4B15-A97F-9D07DAB521B6}" type="datetime1">
              <a:rPr lang="de-AT" smtClean="0"/>
              <a:t>08.06.2022</a:t>
            </a:fld>
            <a:endParaRPr lang="de-AT"/>
          </a:p>
        </p:txBody>
      </p:sp>
      <p:sp>
        <p:nvSpPr>
          <p:cNvPr id="5" name="Fußzeilenplatzhalter 4">
            <a:extLst>
              <a:ext uri="{FF2B5EF4-FFF2-40B4-BE49-F238E27FC236}">
                <a16:creationId xmlns:a16="http://schemas.microsoft.com/office/drawing/2014/main" id="{0FC98885-7196-44E0-B653-BD04D39EC5C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4F2F940-B828-4661-AE84-4AEADE754782}"/>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231603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AEAB1-81A6-41B7-8F89-40F5C6887F96}"/>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026CA767-235A-4B9B-BE71-3FCCFBD4385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77B192D-98CF-4938-9DF2-074EA5CAF89B}"/>
              </a:ext>
            </a:extLst>
          </p:cNvPr>
          <p:cNvSpPr>
            <a:spLocks noGrp="1"/>
          </p:cNvSpPr>
          <p:nvPr>
            <p:ph type="dt" sz="half" idx="10"/>
          </p:nvPr>
        </p:nvSpPr>
        <p:spPr/>
        <p:txBody>
          <a:bodyPr/>
          <a:lstStyle/>
          <a:p>
            <a:fld id="{D88A42D7-1695-4C17-B3B9-D2C2E12409E3}" type="datetime1">
              <a:rPr lang="de-AT" smtClean="0"/>
              <a:t>08.06.2022</a:t>
            </a:fld>
            <a:endParaRPr lang="de-AT"/>
          </a:p>
        </p:txBody>
      </p:sp>
      <p:sp>
        <p:nvSpPr>
          <p:cNvPr id="5" name="Fußzeilenplatzhalter 4">
            <a:extLst>
              <a:ext uri="{FF2B5EF4-FFF2-40B4-BE49-F238E27FC236}">
                <a16:creationId xmlns:a16="http://schemas.microsoft.com/office/drawing/2014/main" id="{FD993FEC-E697-41D0-89AB-5D28E68DE3A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EA0FDA8-1951-45E7-BEC6-C4E7FA17F250}"/>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4203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907A976-7D2D-4DB3-B3F2-621250A6B47D}"/>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1F040570-5261-4321-8897-C13DE97FA53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444C00C-71DE-4D88-890C-118403E2D9D8}"/>
              </a:ext>
            </a:extLst>
          </p:cNvPr>
          <p:cNvSpPr>
            <a:spLocks noGrp="1"/>
          </p:cNvSpPr>
          <p:nvPr>
            <p:ph type="dt" sz="half" idx="10"/>
          </p:nvPr>
        </p:nvSpPr>
        <p:spPr/>
        <p:txBody>
          <a:bodyPr/>
          <a:lstStyle/>
          <a:p>
            <a:fld id="{A3270BBA-0C11-4396-867D-2436428F2B08}" type="datetime1">
              <a:rPr lang="de-AT" smtClean="0"/>
              <a:t>08.06.2022</a:t>
            </a:fld>
            <a:endParaRPr lang="de-AT"/>
          </a:p>
        </p:txBody>
      </p:sp>
      <p:sp>
        <p:nvSpPr>
          <p:cNvPr id="5" name="Fußzeilenplatzhalter 4">
            <a:extLst>
              <a:ext uri="{FF2B5EF4-FFF2-40B4-BE49-F238E27FC236}">
                <a16:creationId xmlns:a16="http://schemas.microsoft.com/office/drawing/2014/main" id="{631F25A7-9889-4D0E-A81A-E10B8C8B3B9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7BCCAEA-133A-4934-B331-DEA2D534715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6329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DBEDC-DD04-43FC-BCB6-901A6F374F3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DD42BC3-F5D1-478D-85B0-10B1FD3575B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B2FBAB0-D7A1-4A92-BF0E-4C3571E1E8DC}"/>
              </a:ext>
            </a:extLst>
          </p:cNvPr>
          <p:cNvSpPr>
            <a:spLocks noGrp="1"/>
          </p:cNvSpPr>
          <p:nvPr>
            <p:ph type="dt" sz="half" idx="10"/>
          </p:nvPr>
        </p:nvSpPr>
        <p:spPr/>
        <p:txBody>
          <a:bodyPr/>
          <a:lstStyle/>
          <a:p>
            <a:fld id="{D63E041A-D9D6-4B3A-AA7D-63647416A016}" type="datetime1">
              <a:rPr lang="de-AT" smtClean="0"/>
              <a:t>08.06.2022</a:t>
            </a:fld>
            <a:endParaRPr lang="de-AT"/>
          </a:p>
        </p:txBody>
      </p:sp>
      <p:sp>
        <p:nvSpPr>
          <p:cNvPr id="5" name="Fußzeilenplatzhalter 4">
            <a:extLst>
              <a:ext uri="{FF2B5EF4-FFF2-40B4-BE49-F238E27FC236}">
                <a16:creationId xmlns:a16="http://schemas.microsoft.com/office/drawing/2014/main" id="{A084E8EF-A681-4451-A459-95D407B1FE7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C9D544E-621F-4940-BA9E-D128D16C806F}"/>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6458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1C70AC-DDDA-4AB2-BD0B-404008D2B28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5041F024-CC3A-4552-8830-156A8B98E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AE485B2-D8DE-4163-ABB7-BB03A87B0D18}"/>
              </a:ext>
            </a:extLst>
          </p:cNvPr>
          <p:cNvSpPr>
            <a:spLocks noGrp="1"/>
          </p:cNvSpPr>
          <p:nvPr>
            <p:ph type="dt" sz="half" idx="10"/>
          </p:nvPr>
        </p:nvSpPr>
        <p:spPr/>
        <p:txBody>
          <a:bodyPr/>
          <a:lstStyle/>
          <a:p>
            <a:fld id="{DC0D3CF5-42C1-4D65-8A29-779154152B03}" type="datetime1">
              <a:rPr lang="de-AT" smtClean="0"/>
              <a:t>08.06.2022</a:t>
            </a:fld>
            <a:endParaRPr lang="de-AT"/>
          </a:p>
        </p:txBody>
      </p:sp>
      <p:sp>
        <p:nvSpPr>
          <p:cNvPr id="5" name="Fußzeilenplatzhalter 4">
            <a:extLst>
              <a:ext uri="{FF2B5EF4-FFF2-40B4-BE49-F238E27FC236}">
                <a16:creationId xmlns:a16="http://schemas.microsoft.com/office/drawing/2014/main" id="{4D333E1E-680A-4915-BD61-506DCF9E6D6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9CB46E0-8680-4718-8C84-E045D981AA7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93581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7D4DF-B679-4306-944C-9F31BC9C657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D072965-774C-411A-8E46-30573D9BFF2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B7D47E93-2D02-4395-A513-A2347608C98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C58BF5E-A0A8-4591-9421-A7A72141EDF4}"/>
              </a:ext>
            </a:extLst>
          </p:cNvPr>
          <p:cNvSpPr>
            <a:spLocks noGrp="1"/>
          </p:cNvSpPr>
          <p:nvPr>
            <p:ph type="dt" sz="half" idx="10"/>
          </p:nvPr>
        </p:nvSpPr>
        <p:spPr/>
        <p:txBody>
          <a:bodyPr/>
          <a:lstStyle/>
          <a:p>
            <a:fld id="{68707B71-0D3C-40C0-BED7-2D4F91AFB396}" type="datetime1">
              <a:rPr lang="de-AT" smtClean="0"/>
              <a:t>08.06.2022</a:t>
            </a:fld>
            <a:endParaRPr lang="de-AT"/>
          </a:p>
        </p:txBody>
      </p:sp>
      <p:sp>
        <p:nvSpPr>
          <p:cNvPr id="6" name="Fußzeilenplatzhalter 5">
            <a:extLst>
              <a:ext uri="{FF2B5EF4-FFF2-40B4-BE49-F238E27FC236}">
                <a16:creationId xmlns:a16="http://schemas.microsoft.com/office/drawing/2014/main" id="{81267585-6B66-4D96-9CA1-07FF06869AF1}"/>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63E4431-3B22-4ADB-B1AC-F1737C0A14BB}"/>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19497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9329B5-BE54-4911-A3ED-7ADBA7AA712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E418DBDE-C142-422B-B907-9FB6DD931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77DF853-AD5D-45EA-B2B9-C1BDCCF832F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E821FAC8-2B4B-4920-90B8-D137F94D5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4AD07DD-ECFB-4EC7-A0E7-D7909388EA9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EAF0497-8680-4518-A77B-1F79C7D358A6}"/>
              </a:ext>
            </a:extLst>
          </p:cNvPr>
          <p:cNvSpPr>
            <a:spLocks noGrp="1"/>
          </p:cNvSpPr>
          <p:nvPr>
            <p:ph type="dt" sz="half" idx="10"/>
          </p:nvPr>
        </p:nvSpPr>
        <p:spPr/>
        <p:txBody>
          <a:bodyPr/>
          <a:lstStyle/>
          <a:p>
            <a:fld id="{577A1DB7-4EF7-4A68-B492-4CCF28CFCC29}" type="datetime1">
              <a:rPr lang="de-AT" smtClean="0"/>
              <a:t>08.06.2022</a:t>
            </a:fld>
            <a:endParaRPr lang="de-AT"/>
          </a:p>
        </p:txBody>
      </p:sp>
      <p:sp>
        <p:nvSpPr>
          <p:cNvPr id="8" name="Fußzeilenplatzhalter 7">
            <a:extLst>
              <a:ext uri="{FF2B5EF4-FFF2-40B4-BE49-F238E27FC236}">
                <a16:creationId xmlns:a16="http://schemas.microsoft.com/office/drawing/2014/main" id="{F349C846-BC29-4A93-AF2F-EAFD46593D2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2920069-CA4D-4EF4-B21B-4F234905E1DD}"/>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7709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00892-7CDE-42DD-99D4-8BEA9DB7855B}"/>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5E72E1C9-B61E-4B6A-ADEF-332293295089}"/>
              </a:ext>
            </a:extLst>
          </p:cNvPr>
          <p:cNvSpPr>
            <a:spLocks noGrp="1"/>
          </p:cNvSpPr>
          <p:nvPr>
            <p:ph type="dt" sz="half" idx="10"/>
          </p:nvPr>
        </p:nvSpPr>
        <p:spPr/>
        <p:txBody>
          <a:bodyPr/>
          <a:lstStyle/>
          <a:p>
            <a:fld id="{09AF8F85-3C1B-4277-87AC-A7381F67AB2C}" type="datetime1">
              <a:rPr lang="de-AT" smtClean="0"/>
              <a:t>08.06.2022</a:t>
            </a:fld>
            <a:endParaRPr lang="de-AT"/>
          </a:p>
        </p:txBody>
      </p:sp>
      <p:sp>
        <p:nvSpPr>
          <p:cNvPr id="4" name="Fußzeilenplatzhalter 3">
            <a:extLst>
              <a:ext uri="{FF2B5EF4-FFF2-40B4-BE49-F238E27FC236}">
                <a16:creationId xmlns:a16="http://schemas.microsoft.com/office/drawing/2014/main" id="{45F8190D-6522-4C4F-8122-014D51A695F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FCD20D22-AEA9-4DD0-87B0-3CE259977B6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61149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FD731D5-5E41-41C0-AFE3-BB0CCCF7C3F8}"/>
              </a:ext>
            </a:extLst>
          </p:cNvPr>
          <p:cNvSpPr>
            <a:spLocks noGrp="1"/>
          </p:cNvSpPr>
          <p:nvPr>
            <p:ph type="dt" sz="half" idx="10"/>
          </p:nvPr>
        </p:nvSpPr>
        <p:spPr/>
        <p:txBody>
          <a:bodyPr/>
          <a:lstStyle/>
          <a:p>
            <a:fld id="{FEBA0199-0418-4DBA-8CC0-B08AD61027AA}" type="datetime1">
              <a:rPr lang="de-AT" smtClean="0"/>
              <a:t>08.06.2022</a:t>
            </a:fld>
            <a:endParaRPr lang="de-AT"/>
          </a:p>
        </p:txBody>
      </p:sp>
      <p:sp>
        <p:nvSpPr>
          <p:cNvPr id="3" name="Fußzeilenplatzhalter 2">
            <a:extLst>
              <a:ext uri="{FF2B5EF4-FFF2-40B4-BE49-F238E27FC236}">
                <a16:creationId xmlns:a16="http://schemas.microsoft.com/office/drawing/2014/main" id="{C470F9EC-3486-4F98-958F-F27D181C7B6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F0900742-13E9-4DC4-85E2-2832C4B0184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106963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8B513F-AA34-4E0C-9D5B-F204951060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5F33116-8DFE-48F7-A7ED-27D88D734A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C10851E-868F-4133-9354-92A2AFB89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DBFF2F9-FC20-4FA4-A469-292C478DC230}"/>
              </a:ext>
            </a:extLst>
          </p:cNvPr>
          <p:cNvSpPr>
            <a:spLocks noGrp="1"/>
          </p:cNvSpPr>
          <p:nvPr>
            <p:ph type="dt" sz="half" idx="10"/>
          </p:nvPr>
        </p:nvSpPr>
        <p:spPr/>
        <p:txBody>
          <a:bodyPr/>
          <a:lstStyle/>
          <a:p>
            <a:fld id="{E2B074B0-30B8-4929-B806-9065BFF9A20F}" type="datetime1">
              <a:rPr lang="de-AT" smtClean="0"/>
              <a:t>08.06.2022</a:t>
            </a:fld>
            <a:endParaRPr lang="de-AT"/>
          </a:p>
        </p:txBody>
      </p:sp>
      <p:sp>
        <p:nvSpPr>
          <p:cNvPr id="6" name="Fußzeilenplatzhalter 5">
            <a:extLst>
              <a:ext uri="{FF2B5EF4-FFF2-40B4-BE49-F238E27FC236}">
                <a16:creationId xmlns:a16="http://schemas.microsoft.com/office/drawing/2014/main" id="{97733BF5-B9A0-4036-831B-CEA98FC4433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90C343-E2BE-4D22-A06C-B125AE41022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05969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F5F0D7-57CA-406C-9F68-0DB9F87EC83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FDB93C3F-B5D9-477E-9570-7B9E1EC54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C524E447-C722-44E3-9333-E6D525F58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5733AC4-0821-4C09-80DB-74E11309DFCF}"/>
              </a:ext>
            </a:extLst>
          </p:cNvPr>
          <p:cNvSpPr>
            <a:spLocks noGrp="1"/>
          </p:cNvSpPr>
          <p:nvPr>
            <p:ph type="dt" sz="half" idx="10"/>
          </p:nvPr>
        </p:nvSpPr>
        <p:spPr/>
        <p:txBody>
          <a:bodyPr/>
          <a:lstStyle/>
          <a:p>
            <a:fld id="{1FAB917F-8BDF-4D09-B9D6-32C99C6A7DAA}" type="datetime1">
              <a:rPr lang="de-AT" smtClean="0"/>
              <a:t>08.06.2022</a:t>
            </a:fld>
            <a:endParaRPr lang="de-AT"/>
          </a:p>
        </p:txBody>
      </p:sp>
      <p:sp>
        <p:nvSpPr>
          <p:cNvPr id="6" name="Fußzeilenplatzhalter 5">
            <a:extLst>
              <a:ext uri="{FF2B5EF4-FFF2-40B4-BE49-F238E27FC236}">
                <a16:creationId xmlns:a16="http://schemas.microsoft.com/office/drawing/2014/main" id="{C1071EE2-730D-40BA-B19F-9F57C3D868B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EA260A-3D1D-49A8-A316-72F5CD7B9BC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74837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1D826BD-91BC-47CB-9260-E1CD89A65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EDFBC2FD-23E3-4BAB-A971-F3C02F3F61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A1C46B4-0CBA-4149-B189-32D030326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FE6CE-EC2E-4297-842B-0E8887A70A32}" type="datetime1">
              <a:rPr lang="de-AT" smtClean="0"/>
              <a:t>08.06.2022</a:t>
            </a:fld>
            <a:endParaRPr lang="de-AT"/>
          </a:p>
        </p:txBody>
      </p:sp>
      <p:sp>
        <p:nvSpPr>
          <p:cNvPr id="5" name="Fußzeilenplatzhalter 4">
            <a:extLst>
              <a:ext uri="{FF2B5EF4-FFF2-40B4-BE49-F238E27FC236}">
                <a16:creationId xmlns:a16="http://schemas.microsoft.com/office/drawing/2014/main" id="{B17A6AD9-4CE4-43FB-9932-39D045ED0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4DE08EB5-ED18-4557-A3F4-46F522EBA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CE9DA-0CC2-4A9E-A617-0548961698AD}" type="slidenum">
              <a:rPr lang="de-AT" smtClean="0"/>
              <a:t>‹#›</a:t>
            </a:fld>
            <a:endParaRPr lang="de-AT"/>
          </a:p>
        </p:txBody>
      </p:sp>
    </p:spTree>
    <p:extLst>
      <p:ext uri="{BB962C8B-B14F-4D97-AF65-F5344CB8AC3E}">
        <p14:creationId xmlns:p14="http://schemas.microsoft.com/office/powerpoint/2010/main" val="312346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5F526-3F3A-40A2-9908-819897A9A8F7}"/>
              </a:ext>
            </a:extLst>
          </p:cNvPr>
          <p:cNvSpPr>
            <a:spLocks noGrp="1"/>
          </p:cNvSpPr>
          <p:nvPr>
            <p:ph type="title"/>
          </p:nvPr>
        </p:nvSpPr>
        <p:spPr>
          <a:xfrm>
            <a:off x="506605" y="2575762"/>
            <a:ext cx="10515600" cy="1403384"/>
          </a:xfrm>
        </p:spPr>
        <p:txBody>
          <a:bodyPr>
            <a:normAutofit fontScale="90000"/>
          </a:bodyPr>
          <a:lstStyle/>
          <a:p>
            <a:r>
              <a:rPr lang="de-DE" sz="67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Europos</a:t>
            </a:r>
            <a:r>
              <a:rPr lang="de-D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de-DE" sz="67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prokurat</a:t>
            </a:r>
            <a:r>
              <a:rPr lang="lt-LT"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ū</a:t>
            </a:r>
            <a:r>
              <a:rPr lang="de-DE" sz="67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ros</a:t>
            </a:r>
            <a:r>
              <a:rPr lang="de-D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de-DE" sz="67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kompetencija</a:t>
            </a:r>
            <a:br>
              <a:rPr lang="de-DE" b="1" dirty="0"/>
            </a:br>
            <a:br>
              <a:rPr lang="de-DE" b="1" dirty="0"/>
            </a:br>
            <a:endParaRPr lang="de-AT" b="1" dirty="0"/>
          </a:p>
        </p:txBody>
      </p:sp>
      <p:sp>
        <p:nvSpPr>
          <p:cNvPr id="3" name="Dia számának helye 2">
            <a:extLst>
              <a:ext uri="{FF2B5EF4-FFF2-40B4-BE49-F238E27FC236}">
                <a16:creationId xmlns:a16="http://schemas.microsoft.com/office/drawing/2014/main" id="{5A0C9393-C377-422F-BA62-362E6EF2CF2C}"/>
              </a:ext>
            </a:extLst>
          </p:cNvPr>
          <p:cNvSpPr>
            <a:spLocks noGrp="1"/>
          </p:cNvSpPr>
          <p:nvPr>
            <p:ph type="sldNum" sz="quarter" idx="12"/>
          </p:nvPr>
        </p:nvSpPr>
        <p:spPr/>
        <p:txBody>
          <a:bodyPr/>
          <a:lstStyle/>
          <a:p>
            <a:fld id="{826CE9DA-0CC2-4A9E-A617-0548961698AD}" type="slidenum">
              <a:rPr lang="de-AT" smtClean="0"/>
              <a:t>1</a:t>
            </a:fld>
            <a:endParaRPr lang="de-AT" dirty="0"/>
          </a:p>
        </p:txBody>
      </p:sp>
    </p:spTree>
    <p:extLst>
      <p:ext uri="{BB962C8B-B14F-4D97-AF65-F5344CB8AC3E}">
        <p14:creationId xmlns:p14="http://schemas.microsoft.com/office/powerpoint/2010/main" val="532011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30525" y="324666"/>
            <a:ext cx="10515600" cy="1325563"/>
          </a:xfrm>
        </p:spPr>
        <p:txBody>
          <a:bodyPr/>
          <a:lstStyle/>
          <a:p>
            <a:r>
              <a:rPr lang="en-GB" b="1" noProof="0" dirty="0" err="1"/>
              <a:t>Dalykin</a:t>
            </a:r>
            <a:r>
              <a:rPr lang="lt-LT" b="1" noProof="0" dirty="0"/>
              <a:t>ė</a:t>
            </a:r>
            <a:r>
              <a:rPr lang="en-GB" b="1" noProof="0" dirty="0"/>
              <a:t> </a:t>
            </a:r>
            <a:r>
              <a:rPr lang="en-GB" b="1" noProof="0" dirty="0" err="1"/>
              <a:t>kompetencija</a:t>
            </a:r>
            <a:r>
              <a:rPr lang="en-GB" b="1" noProof="0" dirty="0"/>
              <a:t> </a:t>
            </a:r>
            <a:r>
              <a:rPr lang="en-GB" b="1" dirty="0"/>
              <a:t>V</a:t>
            </a:r>
            <a:r>
              <a:rPr lang="en-GB" b="1" noProof="0" dirty="0"/>
              <a:t> – </a:t>
            </a:r>
            <a:r>
              <a:rPr lang="lt-LT" b="1" noProof="0" dirty="0"/>
              <a:t>nusikalstama organizacija</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30525" y="1827620"/>
            <a:ext cx="9880534" cy="4351338"/>
          </a:xfrm>
        </p:spPr>
        <p:txBody>
          <a:bodyPr>
            <a:normAutofit fontScale="77500" lnSpcReduction="20000"/>
          </a:bodyPr>
          <a:lstStyle/>
          <a:p>
            <a:pPr marL="0" indent="0" algn="just">
              <a:buNone/>
              <a:defRPr/>
            </a:pPr>
            <a:r>
              <a:rPr lang="lt-LT" b="1" noProof="0" dirty="0"/>
              <a:t>Dalyvavimas nusikalstamos organizacijos veikloje</a:t>
            </a:r>
            <a:r>
              <a:rPr lang="en-GB" b="1" noProof="0" dirty="0"/>
              <a:t> </a:t>
            </a:r>
          </a:p>
          <a:p>
            <a:pPr algn="just">
              <a:buFont typeface="Wingdings" panose="05000000000000000000" pitchFamily="2" charset="2"/>
              <a:buChar char="Ø"/>
              <a:defRPr/>
            </a:pPr>
            <a:r>
              <a:rPr lang="lt-LT" noProof="0" dirty="0"/>
              <a:t>Pamatiniame sprendime </a:t>
            </a:r>
            <a:r>
              <a:rPr lang="en-GB" noProof="0" dirty="0"/>
              <a:t>2008/841/</a:t>
            </a:r>
            <a:r>
              <a:rPr lang="lt-LT" noProof="0" dirty="0"/>
              <a:t>TVR</a:t>
            </a:r>
            <a:r>
              <a:rPr lang="en-GB" noProof="0" dirty="0"/>
              <a:t>, </a:t>
            </a:r>
            <a:r>
              <a:rPr lang="lt-LT" noProof="0" dirty="0"/>
              <a:t>kuris yra įgyvendinamas nacionalinėje teisėje</a:t>
            </a:r>
            <a:r>
              <a:rPr lang="en-GB" noProof="0" dirty="0"/>
              <a:t>, </a:t>
            </a:r>
          </a:p>
          <a:p>
            <a:pPr lvl="1" algn="just">
              <a:buFont typeface="Wingdings" panose="05000000000000000000" pitchFamily="2" charset="2"/>
              <a:buChar char="ü"/>
              <a:defRPr/>
            </a:pPr>
            <a:r>
              <a:rPr lang="lt-LT" sz="2800" b="1" dirty="0"/>
              <a:t>Nusikalstama organizacija – </a:t>
            </a:r>
            <a:r>
              <a:rPr lang="lt-LT" sz="2800" dirty="0"/>
              <a:t>struktūrą turintis susivienijimas, įkurtas per tam tikrą laikotarpį, susidedantis iš daugiau nei dviejų asmenų, sutartinai veikiančių siekiant vykdyti nusikalstamas veikas, už kurias baudžiama laisvės apribojimo arba laisvės atėmimo bausme, kurios ilgiausia trukmė yra bent ketveri metai, arba griežtesne bausme, ir kuriomis siekiama tiesiogiai arba netiesiogiai gauti finansinės ar kitokios materialinės naudos</a:t>
            </a:r>
            <a:r>
              <a:rPr lang="en-US" sz="2800" dirty="0"/>
              <a:t>;</a:t>
            </a:r>
          </a:p>
          <a:p>
            <a:pPr lvl="1" algn="just">
              <a:buFont typeface="Wingdings" panose="05000000000000000000" pitchFamily="2" charset="2"/>
              <a:buChar char="ü"/>
              <a:defRPr/>
            </a:pPr>
            <a:r>
              <a:rPr lang="lt-LT" sz="2800" b="1" dirty="0"/>
              <a:t>struktūrą turintis susivienijimas</a:t>
            </a:r>
            <a:r>
              <a:rPr lang="lt-LT" sz="2800" dirty="0"/>
              <a:t> – susivienijimas, kuris sudarytas neatsitiktinai, siekiant nedelsiant įvykdyti nusikalstamą veiką, kurio narių pareigos nebūtinai turi būti formaliai nustatytos, ir kuriame nebūtinas narystės tęstinumas ar išvystyta struktūra</a:t>
            </a:r>
            <a:r>
              <a:rPr lang="en-US" dirty="0"/>
              <a:t>.</a:t>
            </a:r>
            <a:endParaRPr lang="en-GB" noProof="0" dirty="0"/>
          </a:p>
          <a:p>
            <a:pPr algn="just">
              <a:buFont typeface="Wingdings" panose="05000000000000000000" pitchFamily="2" charset="2"/>
              <a:buChar char="Ø"/>
              <a:defRPr/>
            </a:pPr>
            <a:r>
              <a:rPr lang="lt-LT" noProof="0" dirty="0"/>
              <a:t>Jeigu tokios nusikalstamos organizacijos vykdomos nusikalstamos veikos tikslas – įvykdyti kurią nors finansiniams interesams kenkiančią nusikalstamą veiką.</a:t>
            </a:r>
            <a:endParaRPr lang="en-GB" noProof="0" dirty="0"/>
          </a:p>
          <a:p>
            <a:pPr marL="0" indent="0">
              <a:buNone/>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1D676A0F-494C-4262-A590-4FD1002DF319}"/>
              </a:ext>
            </a:extLst>
          </p:cNvPr>
          <p:cNvSpPr>
            <a:spLocks noGrp="1"/>
          </p:cNvSpPr>
          <p:nvPr>
            <p:ph type="sldNum" sz="quarter" idx="12"/>
          </p:nvPr>
        </p:nvSpPr>
        <p:spPr/>
        <p:txBody>
          <a:bodyPr/>
          <a:lstStyle/>
          <a:p>
            <a:fld id="{826CE9DA-0CC2-4A9E-A617-0548961698AD}" type="slidenum">
              <a:rPr lang="de-AT" smtClean="0">
                <a:solidFill>
                  <a:schemeClr val="bg1"/>
                </a:solidFill>
              </a:rPr>
              <a:t>10</a:t>
            </a:fld>
            <a:endParaRPr lang="de-AT" dirty="0">
              <a:solidFill>
                <a:schemeClr val="bg1"/>
              </a:solidFill>
            </a:endParaRPr>
          </a:p>
        </p:txBody>
      </p:sp>
    </p:spTree>
    <p:extLst>
      <p:ext uri="{BB962C8B-B14F-4D97-AF65-F5344CB8AC3E}">
        <p14:creationId xmlns:p14="http://schemas.microsoft.com/office/powerpoint/2010/main" val="22137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49758" y="272256"/>
            <a:ext cx="9921591" cy="1325563"/>
          </a:xfrm>
        </p:spPr>
        <p:txBody>
          <a:bodyPr/>
          <a:lstStyle/>
          <a:p>
            <a:r>
              <a:rPr lang="lt-LT" b="1" noProof="0" dirty="0"/>
              <a:t>Dalykinė kompetencija</a:t>
            </a:r>
            <a:r>
              <a:rPr lang="en-GB" b="1" noProof="0" dirty="0"/>
              <a:t> </a:t>
            </a:r>
            <a:r>
              <a:rPr lang="en-GB" b="1" dirty="0"/>
              <a:t>VI</a:t>
            </a:r>
            <a:r>
              <a:rPr lang="en-GB" b="1" noProof="0" dirty="0"/>
              <a:t> – </a:t>
            </a:r>
            <a:r>
              <a:rPr lang="lt-LT" b="1" noProof="0" dirty="0"/>
              <a:t>neatsiejamai susijusi nusikalstama veika</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49758" y="1713453"/>
            <a:ext cx="9921591" cy="4351338"/>
          </a:xfrm>
        </p:spPr>
        <p:txBody>
          <a:bodyPr>
            <a:normAutofit fontScale="92500" lnSpcReduction="10000"/>
          </a:bodyPr>
          <a:lstStyle/>
          <a:p>
            <a:pPr lvl="1" algn="just">
              <a:buFont typeface="Wingdings" panose="05000000000000000000" pitchFamily="2" charset="2"/>
              <a:buChar char="Ø"/>
              <a:defRPr/>
            </a:pPr>
            <a:r>
              <a:rPr lang="lt-LT" noProof="0" dirty="0"/>
              <a:t>Nusikalstamų veikų sutaptis</a:t>
            </a:r>
            <a:endParaRPr lang="en-GB" noProof="0" dirty="0"/>
          </a:p>
          <a:p>
            <a:pPr lvl="2" algn="just">
              <a:buFont typeface="Wingdings" panose="05000000000000000000" pitchFamily="2" charset="2"/>
              <a:buChar char="ü"/>
              <a:defRPr/>
            </a:pPr>
            <a:r>
              <a:rPr lang="lt-LT" noProof="0" dirty="0"/>
              <a:t>Nusikalstama veika patenka tiek į finansinių interesų apsaugos direktyvos, tiek ir į (įvairių) nacionalinių nuostatų taikymo sritį</a:t>
            </a:r>
            <a:endParaRPr lang="en-GB" noProof="0" dirty="0"/>
          </a:p>
          <a:p>
            <a:pPr lvl="1" algn="just">
              <a:buFont typeface="Wingdings" panose="05000000000000000000" pitchFamily="2" charset="2"/>
              <a:buChar char="Ø"/>
              <a:defRPr/>
            </a:pPr>
            <a:r>
              <a:rPr lang="lt-LT" b="1" dirty="0"/>
              <a:t>materialių faktų </a:t>
            </a:r>
            <a:r>
              <a:rPr lang="lt-LT" dirty="0"/>
              <a:t>arba faktų, </a:t>
            </a:r>
            <a:r>
              <a:rPr lang="lt-LT" b="1" dirty="0"/>
              <a:t>kurie iš esmės yra tokie patys, </a:t>
            </a:r>
            <a:r>
              <a:rPr lang="lt-LT" dirty="0"/>
              <a:t>identiškumas (</a:t>
            </a:r>
            <a:r>
              <a:rPr lang="en-GB" dirty="0"/>
              <a:t>54</a:t>
            </a:r>
            <a:r>
              <a:rPr lang="lt-LT" dirty="0"/>
              <a:t> konstatuojamoji dalis</a:t>
            </a:r>
            <a:r>
              <a:rPr lang="en-GB" dirty="0"/>
              <a:t>)</a:t>
            </a:r>
          </a:p>
          <a:p>
            <a:pPr lvl="2" algn="just">
              <a:buFont typeface="Wingdings" panose="05000000000000000000" pitchFamily="2" charset="2"/>
              <a:buChar char="ü"/>
              <a:defRPr/>
            </a:pPr>
            <a:r>
              <a:rPr lang="lt-LT" noProof="0" dirty="0"/>
              <a:t>Neatsiejamai susiję laiko ir erdvės požiūriu</a:t>
            </a:r>
            <a:endParaRPr lang="en-GB" noProof="0" dirty="0"/>
          </a:p>
          <a:p>
            <a:pPr lvl="2" algn="just">
              <a:buFont typeface="Wingdings" panose="05000000000000000000" pitchFamily="2" charset="2"/>
              <a:buChar char="ü"/>
              <a:defRPr/>
            </a:pPr>
            <a:r>
              <a:rPr lang="en-GB" noProof="0" dirty="0"/>
              <a:t>ne bis in idem (</a:t>
            </a:r>
            <a:r>
              <a:rPr lang="lt-LT" noProof="0" dirty="0" err="1"/>
              <a:t>pvz</a:t>
            </a:r>
            <a:r>
              <a:rPr lang="en-GB" noProof="0" dirty="0"/>
              <a:t>.</a:t>
            </a:r>
            <a:r>
              <a:rPr lang="lt-LT" noProof="0" dirty="0"/>
              <a:t>, </a:t>
            </a:r>
            <a:r>
              <a:rPr lang="en-GB" noProof="0" dirty="0"/>
              <a:t>E</a:t>
            </a:r>
            <a:r>
              <a:rPr lang="lt-LT" noProof="0" dirty="0"/>
              <a:t>STT,</a:t>
            </a:r>
            <a:r>
              <a:rPr lang="en-GB" noProof="0" dirty="0"/>
              <a:t> 2007</a:t>
            </a:r>
            <a:r>
              <a:rPr lang="lt-LT" noProof="0" dirty="0"/>
              <a:t> 07 18</a:t>
            </a:r>
            <a:r>
              <a:rPr lang="en-GB" noProof="0" dirty="0"/>
              <a:t>, C-288/05, </a:t>
            </a:r>
            <a:r>
              <a:rPr lang="en-GB" i="1" noProof="0" dirty="0" err="1"/>
              <a:t>Kretzinger</a:t>
            </a:r>
            <a:r>
              <a:rPr lang="en-GB" i="1" noProof="0" dirty="0"/>
              <a:t> </a:t>
            </a:r>
            <a:r>
              <a:rPr lang="en-GB" noProof="0" dirty="0"/>
              <a:t>ECLI:EU:C:2007:441)</a:t>
            </a:r>
          </a:p>
          <a:p>
            <a:pPr lvl="2" algn="just">
              <a:buFont typeface="Wingdings" panose="05000000000000000000" pitchFamily="2" charset="2"/>
              <a:buChar char="ü"/>
              <a:defRPr/>
            </a:pPr>
            <a:r>
              <a:rPr lang="lt-LT" noProof="0" dirty="0"/>
              <a:t>Didžiausios bausmės palyginimas</a:t>
            </a:r>
            <a:r>
              <a:rPr lang="en-GB" noProof="0" dirty="0"/>
              <a:t> (35 </a:t>
            </a:r>
            <a:r>
              <a:rPr lang="lt-LT" noProof="0" dirty="0"/>
              <a:t>str. </a:t>
            </a:r>
            <a:r>
              <a:rPr lang="en-GB" noProof="0" dirty="0"/>
              <a:t>3</a:t>
            </a:r>
            <a:r>
              <a:rPr lang="lt-LT" noProof="0" dirty="0"/>
              <a:t> d.</a:t>
            </a:r>
            <a:r>
              <a:rPr lang="en-GB" noProof="0" dirty="0"/>
              <a:t>) </a:t>
            </a:r>
          </a:p>
          <a:p>
            <a:pPr lvl="3" algn="just">
              <a:buFont typeface="Symbol" panose="05050102010706020507" pitchFamily="18" charset="2"/>
              <a:buChar char="-"/>
              <a:defRPr/>
            </a:pPr>
            <a:r>
              <a:rPr lang="lt-LT" noProof="0" dirty="0"/>
              <a:t>Kompetencija vykdoma tik tuo atveju, jei maksimali bausmė už finansiniams interesams kenkiančią nusikalstamą veiką yra didesnė nei už neatsiejamai susijusią nusikalstamą veiką</a:t>
            </a:r>
            <a:r>
              <a:rPr lang="en-GB" noProof="0" dirty="0"/>
              <a:t>.</a:t>
            </a:r>
          </a:p>
          <a:p>
            <a:pPr lvl="1" algn="just">
              <a:buFont typeface="Wingdings" panose="05000000000000000000" pitchFamily="2" charset="2"/>
              <a:buChar char="Ø"/>
              <a:defRPr/>
            </a:pPr>
            <a:r>
              <a:rPr lang="lt-LT" dirty="0"/>
              <a:t>Pagalbinė nusikalstama veika</a:t>
            </a:r>
            <a:r>
              <a:rPr lang="en-GB" dirty="0"/>
              <a:t> </a:t>
            </a:r>
            <a:r>
              <a:rPr lang="lt-LT" noProof="0" dirty="0"/>
              <a:t>(ar sudaranti sąlygas nusikaltimui įvykdyti nusikalstama veika) </a:t>
            </a:r>
            <a:r>
              <a:rPr lang="en-GB" noProof="0" dirty="0"/>
              <a:t>(56</a:t>
            </a:r>
            <a:r>
              <a:rPr lang="lt-LT" noProof="0" dirty="0"/>
              <a:t> konstatuojamoji dalis</a:t>
            </a:r>
            <a:r>
              <a:rPr lang="en-GB" noProof="0" dirty="0"/>
              <a:t>)</a:t>
            </a:r>
          </a:p>
          <a:p>
            <a:pPr lvl="2" algn="just">
              <a:buFont typeface="Wingdings" panose="05000000000000000000" pitchFamily="2" charset="2"/>
              <a:buChar char="ü"/>
              <a:defRPr/>
            </a:pPr>
            <a:r>
              <a:rPr lang="en-GB" noProof="0" dirty="0" err="1"/>
              <a:t>Nusikalstama</a:t>
            </a:r>
            <a:r>
              <a:rPr lang="en-GB" noProof="0" dirty="0"/>
              <a:t> </a:t>
            </a:r>
            <a:r>
              <a:rPr lang="en-GB" noProof="0" dirty="0" err="1"/>
              <a:t>veika</a:t>
            </a:r>
            <a:r>
              <a:rPr lang="en-GB" noProof="0" dirty="0"/>
              <a:t>, </a:t>
            </a:r>
            <a:r>
              <a:rPr lang="lt-LT" noProof="0" dirty="0"/>
              <a:t>įvykdyta </a:t>
            </a:r>
            <a:r>
              <a:rPr lang="en-GB" noProof="0" dirty="0" err="1"/>
              <a:t>siekiant</a:t>
            </a:r>
            <a:r>
              <a:rPr lang="en-GB" noProof="0" dirty="0"/>
              <a:t> </a:t>
            </a:r>
            <a:r>
              <a:rPr lang="en-GB" noProof="0" dirty="0" err="1"/>
              <a:t>sudaryti</a:t>
            </a:r>
            <a:r>
              <a:rPr lang="en-GB" noProof="0" dirty="0"/>
              <a:t> </a:t>
            </a:r>
            <a:r>
              <a:rPr lang="en-GB" noProof="0" dirty="0" err="1"/>
              <a:t>sąlygas</a:t>
            </a:r>
            <a:r>
              <a:rPr lang="en-GB" noProof="0" dirty="0"/>
              <a:t> </a:t>
            </a:r>
            <a:r>
              <a:rPr lang="en-GB" noProof="0" dirty="0" err="1"/>
              <a:t>padaryti</a:t>
            </a:r>
            <a:r>
              <a:rPr lang="en-GB" noProof="0" dirty="0"/>
              <a:t> </a:t>
            </a:r>
            <a:r>
              <a:rPr lang="en-GB" noProof="0" dirty="0" err="1"/>
              <a:t>nusikalstamą</a:t>
            </a:r>
            <a:r>
              <a:rPr lang="en-GB" noProof="0" dirty="0"/>
              <a:t> </a:t>
            </a:r>
            <a:r>
              <a:rPr lang="en-GB" noProof="0" dirty="0" err="1"/>
              <a:t>veiką</a:t>
            </a:r>
            <a:r>
              <a:rPr lang="en-GB" noProof="0" dirty="0"/>
              <a:t>, </a:t>
            </a:r>
            <a:r>
              <a:rPr lang="en-GB" noProof="0" dirty="0" err="1"/>
              <a:t>darančią</a:t>
            </a:r>
            <a:r>
              <a:rPr lang="en-GB" noProof="0" dirty="0"/>
              <a:t> </a:t>
            </a:r>
            <a:r>
              <a:rPr lang="en-GB" noProof="0" dirty="0" err="1"/>
              <a:t>poveikį</a:t>
            </a:r>
            <a:r>
              <a:rPr lang="en-GB" noProof="0" dirty="0"/>
              <a:t> </a:t>
            </a:r>
            <a:r>
              <a:rPr lang="en-GB" noProof="0" dirty="0" err="1"/>
              <a:t>Sąjungos</a:t>
            </a:r>
            <a:r>
              <a:rPr lang="en-GB" noProof="0" dirty="0"/>
              <a:t> </a:t>
            </a:r>
            <a:r>
              <a:rPr lang="en-GB" noProof="0" dirty="0" err="1"/>
              <a:t>finansiniams</a:t>
            </a:r>
            <a:r>
              <a:rPr lang="en-GB" noProof="0" dirty="0"/>
              <a:t> </a:t>
            </a:r>
            <a:r>
              <a:rPr lang="en-GB" noProof="0" dirty="0" err="1"/>
              <a:t>interesams</a:t>
            </a:r>
            <a:r>
              <a:rPr lang="en-GB" noProof="0" dirty="0"/>
              <a:t> (</a:t>
            </a:r>
            <a:r>
              <a:rPr lang="lt-LT" noProof="0" dirty="0"/>
              <a:t>pagalbinė nusikalstama veika</a:t>
            </a:r>
            <a:r>
              <a:rPr lang="en-GB" noProof="0" dirty="0"/>
              <a:t>). </a:t>
            </a:r>
          </a:p>
          <a:p>
            <a:pPr lvl="2" algn="just">
              <a:buFont typeface="Wingdings" panose="05000000000000000000" pitchFamily="2" charset="2"/>
              <a:buChar char="ü"/>
              <a:defRPr/>
            </a:pPr>
            <a:r>
              <a:rPr lang="en-GB" noProof="0" dirty="0"/>
              <a:t>N</a:t>
            </a:r>
            <a:r>
              <a:rPr lang="lt-LT" noProof="0" dirty="0" err="1"/>
              <a:t>ėra</a:t>
            </a:r>
            <a:r>
              <a:rPr lang="lt-LT" noProof="0" dirty="0"/>
              <a:t> maksimalių bausmių palyginimo</a:t>
            </a:r>
            <a:r>
              <a:rPr lang="en-GB" noProof="0" dirty="0"/>
              <a:t> (25 </a:t>
            </a:r>
            <a:r>
              <a:rPr lang="lt-LT" noProof="0" dirty="0"/>
              <a:t>str. 3 d.</a:t>
            </a:r>
            <a:r>
              <a:rPr lang="en-GB" noProof="0" dirty="0"/>
              <a:t>)  </a:t>
            </a:r>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72525A66-9AC3-481D-9AFA-DF2A07861030}"/>
              </a:ext>
            </a:extLst>
          </p:cNvPr>
          <p:cNvSpPr>
            <a:spLocks noGrp="1"/>
          </p:cNvSpPr>
          <p:nvPr>
            <p:ph type="sldNum" sz="quarter" idx="12"/>
          </p:nvPr>
        </p:nvSpPr>
        <p:spPr/>
        <p:txBody>
          <a:bodyPr/>
          <a:lstStyle/>
          <a:p>
            <a:fld id="{826CE9DA-0CC2-4A9E-A617-0548961698AD}" type="slidenum">
              <a:rPr lang="de-AT" smtClean="0">
                <a:solidFill>
                  <a:schemeClr val="bg1"/>
                </a:solidFill>
              </a:rPr>
              <a:t>11</a:t>
            </a:fld>
            <a:endParaRPr lang="de-AT" dirty="0">
              <a:solidFill>
                <a:schemeClr val="bg1"/>
              </a:solidFill>
            </a:endParaRPr>
          </a:p>
        </p:txBody>
      </p:sp>
    </p:spTree>
    <p:extLst>
      <p:ext uri="{BB962C8B-B14F-4D97-AF65-F5344CB8AC3E}">
        <p14:creationId xmlns:p14="http://schemas.microsoft.com/office/powerpoint/2010/main" val="38827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20477" y="302947"/>
            <a:ext cx="10088416" cy="1325563"/>
          </a:xfrm>
        </p:spPr>
        <p:txBody>
          <a:bodyPr/>
          <a:lstStyle/>
          <a:p>
            <a:r>
              <a:rPr lang="lt-LT" b="1" noProof="0" dirty="0" err="1"/>
              <a:t>Dalykin</a:t>
            </a:r>
            <a:r>
              <a:rPr lang="lt-LT" b="1" dirty="0"/>
              <a:t>ė kompetencija </a:t>
            </a:r>
            <a:r>
              <a:rPr lang="en-GB" b="1" dirty="0"/>
              <a:t>VII</a:t>
            </a:r>
            <a:r>
              <a:rPr lang="en-GB" b="1" noProof="0" dirty="0"/>
              <a:t> – </a:t>
            </a:r>
            <a:r>
              <a:rPr lang="lt-LT" b="1" noProof="0" dirty="0"/>
              <a:t>neatsiejamai susijusi nusikalstama veika</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20477" y="1754011"/>
            <a:ext cx="9890582" cy="4351338"/>
          </a:xfrm>
        </p:spPr>
        <p:txBody>
          <a:bodyPr>
            <a:normAutofit/>
          </a:bodyPr>
          <a:lstStyle/>
          <a:p>
            <a:pPr marL="0" indent="0" algn="just">
              <a:buNone/>
              <a:defRPr/>
            </a:pPr>
            <a:r>
              <a:rPr lang="lt-LT" b="1" noProof="0" dirty="0"/>
              <a:t>Pavyzdžiai</a:t>
            </a:r>
            <a:endParaRPr lang="en-GB" b="1" noProof="0" dirty="0"/>
          </a:p>
          <a:p>
            <a:pPr lvl="1" algn="just">
              <a:buFont typeface="Wingdings" panose="05000000000000000000" pitchFamily="2" charset="2"/>
              <a:buChar char="Ø"/>
              <a:defRPr/>
            </a:pPr>
            <a:r>
              <a:rPr lang="lt-LT" noProof="0" dirty="0"/>
              <a:t>Valstybės tarnautojas naudoja turtą ne pagal paskirtį ir daro žalą Sąjungos finansiniams interesams, priimdamas klaidingą sprendimą.</a:t>
            </a:r>
            <a:r>
              <a:rPr lang="en-GB" noProof="0" dirty="0"/>
              <a:t> </a:t>
            </a:r>
          </a:p>
          <a:p>
            <a:pPr lvl="2" algn="just">
              <a:buFont typeface="Wingdings" panose="05000000000000000000" pitchFamily="2" charset="2"/>
              <a:buChar char="ü"/>
              <a:defRPr/>
            </a:pPr>
            <a:r>
              <a:rPr lang="lt-LT" noProof="0" dirty="0"/>
              <a:t>Finansiniams interesams kenkianti nusikalstama veika </a:t>
            </a:r>
            <a:r>
              <a:rPr lang="en-GB" noProof="0" dirty="0"/>
              <a:t>(</a:t>
            </a:r>
            <a:r>
              <a:rPr lang="lt-LT" noProof="0" dirty="0"/>
              <a:t>finansinių interesų apsaugos direktyvos </a:t>
            </a:r>
            <a:r>
              <a:rPr lang="en-GB" noProof="0" dirty="0"/>
              <a:t>4 </a:t>
            </a:r>
            <a:r>
              <a:rPr lang="lt-LT" noProof="0" dirty="0"/>
              <a:t>str. </a:t>
            </a:r>
            <a:r>
              <a:rPr lang="en-GB" noProof="0" dirty="0"/>
              <a:t>3</a:t>
            </a:r>
            <a:r>
              <a:rPr lang="lt-LT" noProof="0" dirty="0"/>
              <a:t> d.</a:t>
            </a:r>
            <a:r>
              <a:rPr lang="en-GB" noProof="0" dirty="0"/>
              <a:t>) </a:t>
            </a:r>
            <a:r>
              <a:rPr lang="lt-LT" noProof="0" dirty="0"/>
              <a:t>ir nacionalinė nusikalstama veika </a:t>
            </a:r>
            <a:r>
              <a:rPr lang="en-GB" noProof="0" dirty="0"/>
              <a:t>(</a:t>
            </a:r>
            <a:r>
              <a:rPr lang="lt-LT" noProof="0" dirty="0"/>
              <a:t>pvz.</a:t>
            </a:r>
            <a:r>
              <a:rPr lang="en-GB" noProof="0" dirty="0"/>
              <a:t>) </a:t>
            </a:r>
            <a:r>
              <a:rPr lang="lt-LT" noProof="0" dirty="0"/>
              <a:t>piktnaudžiavimas tarnyba</a:t>
            </a:r>
            <a:endParaRPr lang="en-GB" noProof="0" dirty="0"/>
          </a:p>
          <a:p>
            <a:pPr lvl="2" algn="just">
              <a:buFont typeface="Wingdings" panose="05000000000000000000" pitchFamily="2" charset="2"/>
              <a:buChar char="ü"/>
              <a:defRPr/>
            </a:pPr>
            <a:r>
              <a:rPr lang="lt-LT" noProof="0" dirty="0"/>
              <a:t>Maksimalių bausmių palyginimas</a:t>
            </a:r>
            <a:endParaRPr lang="en-GB" noProof="0" dirty="0"/>
          </a:p>
          <a:p>
            <a:pPr lvl="1" algn="just">
              <a:buFont typeface="Wingdings" panose="05000000000000000000" pitchFamily="2" charset="2"/>
              <a:buChar char="Ø"/>
              <a:defRPr/>
            </a:pPr>
            <a:r>
              <a:rPr lang="lt-LT" noProof="0" dirty="0"/>
              <a:t>Apgaulės būdu išviliojami pinigai siekiant papirkti subsidijas tvirtinantį ES pareigūną.</a:t>
            </a:r>
            <a:endParaRPr lang="en-GB" noProof="0" dirty="0"/>
          </a:p>
          <a:p>
            <a:pPr lvl="2" algn="just">
              <a:buFont typeface="Wingdings" panose="05000000000000000000" pitchFamily="2" charset="2"/>
              <a:buChar char="ü"/>
              <a:defRPr/>
            </a:pPr>
            <a:r>
              <a:rPr lang="lt-LT" noProof="0" dirty="0"/>
              <a:t>Sukčiavimas </a:t>
            </a:r>
            <a:r>
              <a:rPr lang="en-GB" noProof="0" dirty="0"/>
              <a:t>= </a:t>
            </a:r>
            <a:r>
              <a:rPr lang="lt-LT" noProof="0" dirty="0"/>
              <a:t>pagalbinė (nusikalstamą veiką padedanti įvykdyti) nusikalstama veika</a:t>
            </a:r>
            <a:endParaRPr lang="en-GB" noProof="0" dirty="0"/>
          </a:p>
          <a:p>
            <a:pPr lvl="2" algn="just">
              <a:buFont typeface="Wingdings" panose="05000000000000000000" pitchFamily="2" charset="2"/>
              <a:buChar char="ü"/>
              <a:defRPr/>
            </a:pPr>
            <a:r>
              <a:rPr lang="lt-LT" noProof="0" dirty="0"/>
              <a:t>Nėra maksimalių bausmių palyginimo</a:t>
            </a: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A7EE06F8-0867-4B1E-98E9-3AE23E0C11CB}"/>
              </a:ext>
            </a:extLst>
          </p:cNvPr>
          <p:cNvSpPr>
            <a:spLocks noGrp="1"/>
          </p:cNvSpPr>
          <p:nvPr>
            <p:ph type="sldNum" sz="quarter" idx="12"/>
          </p:nvPr>
        </p:nvSpPr>
        <p:spPr/>
        <p:txBody>
          <a:bodyPr/>
          <a:lstStyle/>
          <a:p>
            <a:fld id="{826CE9DA-0CC2-4A9E-A617-0548961698AD}" type="slidenum">
              <a:rPr lang="de-AT" smtClean="0">
                <a:solidFill>
                  <a:schemeClr val="bg1"/>
                </a:solidFill>
              </a:rPr>
              <a:t>12</a:t>
            </a:fld>
            <a:endParaRPr lang="de-AT" dirty="0">
              <a:solidFill>
                <a:schemeClr val="bg1"/>
              </a:solidFill>
            </a:endParaRPr>
          </a:p>
        </p:txBody>
      </p:sp>
    </p:spTree>
    <p:extLst>
      <p:ext uri="{BB962C8B-B14F-4D97-AF65-F5344CB8AC3E}">
        <p14:creationId xmlns:p14="http://schemas.microsoft.com/office/powerpoint/2010/main" val="4081650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47700" y="365125"/>
            <a:ext cx="10154278" cy="1325563"/>
          </a:xfrm>
        </p:spPr>
        <p:txBody>
          <a:bodyPr/>
          <a:lstStyle/>
          <a:p>
            <a:r>
              <a:rPr lang="lt-LT" b="1" noProof="0" dirty="0"/>
              <a:t>Dalykinė kompetencija </a:t>
            </a:r>
            <a:r>
              <a:rPr lang="en-GB" b="1" noProof="0" dirty="0"/>
              <a:t>VIII – </a:t>
            </a:r>
            <a:r>
              <a:rPr lang="lt-LT" b="1" noProof="0" dirty="0"/>
              <a:t>išimtys</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47700" y="1690688"/>
            <a:ext cx="9983456" cy="4945243"/>
          </a:xfrm>
        </p:spPr>
        <p:txBody>
          <a:bodyPr>
            <a:normAutofit/>
          </a:bodyPr>
          <a:lstStyle/>
          <a:p>
            <a:pPr marL="0" indent="0" algn="just">
              <a:buNone/>
              <a:defRPr/>
            </a:pPr>
            <a:r>
              <a:rPr lang="en-US" sz="1400" b="1" dirty="0"/>
              <a:t>25</a:t>
            </a:r>
            <a:r>
              <a:rPr lang="lt-LT" sz="1400" b="1" dirty="0"/>
              <a:t> straipsnis</a:t>
            </a:r>
            <a:endParaRPr lang="en-US" sz="1400" b="1" dirty="0"/>
          </a:p>
          <a:p>
            <a:pPr marL="0" indent="0" algn="just">
              <a:buNone/>
              <a:defRPr/>
            </a:pPr>
            <a:r>
              <a:rPr lang="en-US" sz="1400" dirty="0"/>
              <a:t>2. </a:t>
            </a:r>
            <a:r>
              <a:rPr lang="lt-LT" sz="1050" b="0" i="0" dirty="0">
                <a:solidFill>
                  <a:srgbClr val="333333"/>
                </a:solidFill>
                <a:effectLst/>
                <a:latin typeface="Roboto" panose="02000000000000000000" pitchFamily="2" charset="0"/>
              </a:rPr>
              <a:t>Jei dėl nusikalstamos veikos, kuri patenka į 22 straipsnio taikymo sritį, buvo arba gali būti padaryta </a:t>
            </a:r>
            <a:r>
              <a:rPr lang="lt-LT" sz="1050" b="1" i="0" dirty="0">
                <a:solidFill>
                  <a:srgbClr val="333333"/>
                </a:solidFill>
                <a:effectLst/>
                <a:latin typeface="Roboto" panose="02000000000000000000" pitchFamily="2" charset="0"/>
              </a:rPr>
              <a:t>mažesnės kaip 10 000 EUR vertės žala </a:t>
            </a:r>
            <a:r>
              <a:rPr lang="lt-LT" sz="1050" b="0" i="0" dirty="0">
                <a:solidFill>
                  <a:srgbClr val="333333"/>
                </a:solidFill>
                <a:effectLst/>
                <a:latin typeface="Roboto" panose="02000000000000000000" pitchFamily="2" charset="0"/>
              </a:rPr>
              <a:t>Sąjungos finansiniams interesams, Europos prokuratūra gali pasinaudoti savo kompetencija tik tais atvejais, jei:</a:t>
            </a:r>
            <a:endParaRPr lang="en-US" sz="1400" dirty="0"/>
          </a:p>
          <a:p>
            <a:pPr marL="457200" lvl="1" indent="0" algn="just">
              <a:buNone/>
              <a:defRPr/>
            </a:pPr>
            <a:r>
              <a:rPr lang="en-US" sz="1200" dirty="0"/>
              <a:t>(a) </a:t>
            </a:r>
            <a:r>
              <a:rPr lang="lt-LT" sz="1050" b="0" i="0" dirty="0">
                <a:solidFill>
                  <a:srgbClr val="333333"/>
                </a:solidFill>
                <a:effectLst/>
                <a:latin typeface="Roboto" panose="02000000000000000000" pitchFamily="2" charset="0"/>
              </a:rPr>
              <a:t>byla turi </a:t>
            </a:r>
            <a:r>
              <a:rPr lang="lt-LT" sz="1050" b="1" i="0" dirty="0">
                <a:solidFill>
                  <a:srgbClr val="333333"/>
                </a:solidFill>
                <a:effectLst/>
                <a:latin typeface="Roboto" panose="02000000000000000000" pitchFamily="2" charset="0"/>
              </a:rPr>
              <a:t>didelį atgarsį </a:t>
            </a:r>
            <a:r>
              <a:rPr lang="lt-LT" sz="1050" b="0" i="0" dirty="0">
                <a:solidFill>
                  <a:srgbClr val="333333"/>
                </a:solidFill>
                <a:effectLst/>
                <a:latin typeface="Roboto" panose="02000000000000000000" pitchFamily="2" charset="0"/>
              </a:rPr>
              <a:t>Sąjungos lygmeniu ir dėl to Europos prokuratūra turi atlikti tyrimą arba</a:t>
            </a:r>
            <a:endParaRPr lang="en-US" sz="1200" dirty="0"/>
          </a:p>
          <a:p>
            <a:pPr marL="457200" lvl="1" indent="0" algn="just">
              <a:buNone/>
              <a:defRPr/>
            </a:pPr>
            <a:r>
              <a:rPr lang="en-US" sz="1200" dirty="0"/>
              <a:t>(b) </a:t>
            </a:r>
            <a:r>
              <a:rPr lang="lt-LT" sz="1050" b="0" i="0" dirty="0">
                <a:solidFill>
                  <a:srgbClr val="333333"/>
                </a:solidFill>
                <a:effectLst/>
                <a:latin typeface="Roboto" panose="02000000000000000000" pitchFamily="2" charset="0"/>
              </a:rPr>
              <a:t>galima įtarti, kad nusikalstamą veiką įvykdė </a:t>
            </a:r>
            <a:r>
              <a:rPr lang="lt-LT" sz="1050" b="1" i="0" dirty="0">
                <a:solidFill>
                  <a:srgbClr val="333333"/>
                </a:solidFill>
                <a:effectLst/>
                <a:latin typeface="Roboto" panose="02000000000000000000" pitchFamily="2" charset="0"/>
              </a:rPr>
              <a:t>Sąjungos pareigūnai ar kiti tarnautojai </a:t>
            </a:r>
            <a:r>
              <a:rPr lang="lt-LT" sz="1050" b="0" i="0" dirty="0">
                <a:solidFill>
                  <a:srgbClr val="333333"/>
                </a:solidFill>
                <a:effectLst/>
                <a:latin typeface="Roboto" panose="02000000000000000000" pitchFamily="2" charset="0"/>
              </a:rPr>
              <a:t>arba Sąjungos institucijų nariai.</a:t>
            </a:r>
            <a:r>
              <a:rPr lang="en-US" sz="1200" dirty="0"/>
              <a:t>. </a:t>
            </a:r>
          </a:p>
          <a:p>
            <a:pPr marL="0" indent="0" algn="just">
              <a:buNone/>
              <a:defRPr/>
            </a:pPr>
            <a:r>
              <a:rPr lang="lt-LT" sz="1200" b="0" i="0" dirty="0">
                <a:solidFill>
                  <a:srgbClr val="333333"/>
                </a:solidFill>
                <a:effectLst/>
                <a:latin typeface="Roboto" panose="02000000000000000000" pitchFamily="2" charset="0"/>
              </a:rPr>
              <a:t>Prireikus Europos prokuratūra konsultuojasi su nacionalinėmis kompetentingomis institucijomis arba Sąjungos įstaigomis, kad nustatytų, ar tenkinami pirmos pastraipos a ir b punktuose nustatyti kriterijai.</a:t>
            </a:r>
            <a:endParaRPr lang="en-US" sz="1400" dirty="0"/>
          </a:p>
          <a:p>
            <a:pPr marL="0" indent="0" algn="just">
              <a:buNone/>
              <a:defRPr/>
            </a:pPr>
            <a:r>
              <a:rPr lang="en-US" sz="1800" dirty="0"/>
              <a:t>3. </a:t>
            </a:r>
            <a:r>
              <a:rPr lang="lt-LT" sz="1200" b="0" i="0" dirty="0">
                <a:solidFill>
                  <a:srgbClr val="333333"/>
                </a:solidFill>
                <a:effectLst/>
                <a:latin typeface="Roboto" panose="02000000000000000000" pitchFamily="2" charset="0"/>
              </a:rPr>
              <a:t>Europos prokuratūra nesinaudoja savo kompetencija nusikalstamų veikų, kurios patenka į 22 straipsnio taikymo sritį, atžvilgiu ir, pasikonsultavusi su nacionalinėmis kompetentingomis institucijomis, nepagrįstai nedelsdama nukreipia bylą pastarosioms pagal 34 straipsnį, jei</a:t>
            </a:r>
            <a:r>
              <a:rPr lang="en-US" sz="1800" dirty="0"/>
              <a:t>:</a:t>
            </a:r>
            <a:r>
              <a:rPr lang="en-US" sz="1400" dirty="0"/>
              <a:t> </a:t>
            </a:r>
          </a:p>
          <a:p>
            <a:pPr marL="457200" lvl="1" indent="0" algn="just">
              <a:buNone/>
              <a:defRPr/>
            </a:pPr>
            <a:r>
              <a:rPr lang="en-US" sz="1200" dirty="0"/>
              <a:t>(a) </a:t>
            </a:r>
            <a:r>
              <a:rPr lang="lt-LT" sz="1050" b="0" i="0" dirty="0">
                <a:solidFill>
                  <a:srgbClr val="333333"/>
                </a:solidFill>
                <a:effectLst/>
                <a:latin typeface="Roboto" panose="02000000000000000000" pitchFamily="2" charset="0"/>
              </a:rPr>
              <a:t>nacionalinėje teisėje už nusikalstamą veiką, kuri patenka į 22 straipsnio 1 dalies taikymo sritį, numatoma didžiausia bausmė yra </a:t>
            </a:r>
            <a:r>
              <a:rPr lang="lt-LT" sz="1050" b="1" i="0" dirty="0">
                <a:solidFill>
                  <a:srgbClr val="333333"/>
                </a:solidFill>
                <a:effectLst/>
                <a:latin typeface="Roboto" panose="02000000000000000000" pitchFamily="2" charset="0"/>
              </a:rPr>
              <a:t>lygiavertė </a:t>
            </a:r>
            <a:r>
              <a:rPr lang="lt-LT" sz="1050" b="0" i="0" dirty="0">
                <a:solidFill>
                  <a:srgbClr val="333333"/>
                </a:solidFill>
                <a:effectLst/>
                <a:latin typeface="Roboto" panose="02000000000000000000" pitchFamily="2" charset="0"/>
              </a:rPr>
              <a:t>didžiausiai bausmei, skiriamai už 22 straipsnio 3 dalyje nurodytą neatsiejamai susijusią nusikalstamą veiką, arba švelnesnė nei ji, nebent pastarąja nusikalstama veika buvo </a:t>
            </a:r>
            <a:r>
              <a:rPr lang="lt-LT" sz="1050" b="1" i="0" dirty="0">
                <a:solidFill>
                  <a:srgbClr val="333333"/>
                </a:solidFill>
                <a:effectLst/>
                <a:latin typeface="Roboto" panose="02000000000000000000" pitchFamily="2" charset="0"/>
              </a:rPr>
              <a:t>sudarytos sąlygos </a:t>
            </a:r>
            <a:r>
              <a:rPr lang="lt-LT" sz="1050" b="0" i="0" dirty="0">
                <a:solidFill>
                  <a:srgbClr val="333333"/>
                </a:solidFill>
                <a:effectLst/>
                <a:latin typeface="Roboto" panose="02000000000000000000" pitchFamily="2" charset="0"/>
              </a:rPr>
              <a:t>siekiant </a:t>
            </a:r>
            <a:r>
              <a:rPr lang="lt-LT" sz="1050" b="1" i="0" dirty="0">
                <a:solidFill>
                  <a:srgbClr val="333333"/>
                </a:solidFill>
                <a:effectLst/>
                <a:latin typeface="Roboto" panose="02000000000000000000" pitchFamily="2" charset="0"/>
              </a:rPr>
              <a:t>įvykdyti nusikalstamą veiką</a:t>
            </a:r>
            <a:r>
              <a:rPr lang="lt-LT" sz="1050" b="0" i="0" dirty="0">
                <a:solidFill>
                  <a:srgbClr val="333333"/>
                </a:solidFill>
                <a:effectLst/>
                <a:latin typeface="Roboto" panose="02000000000000000000" pitchFamily="2" charset="0"/>
              </a:rPr>
              <a:t>, kuri patenka į 22 straipsnio 1 dalies taikymo sritį, arba</a:t>
            </a:r>
            <a:endParaRPr lang="en-US" sz="1200" dirty="0"/>
          </a:p>
          <a:p>
            <a:pPr marL="457200" lvl="1" indent="0" algn="just">
              <a:buNone/>
              <a:defRPr/>
            </a:pPr>
            <a:r>
              <a:rPr lang="en-US" sz="1200" dirty="0"/>
              <a:t>(b) </a:t>
            </a:r>
            <a:r>
              <a:rPr lang="lt-LT" sz="1050" b="0" i="0" dirty="0">
                <a:solidFill>
                  <a:srgbClr val="333333"/>
                </a:solidFill>
                <a:effectLst/>
                <a:latin typeface="Roboto" panose="02000000000000000000" pitchFamily="2" charset="0"/>
              </a:rPr>
              <a:t>esama priežasčių manyti, kad žala, kuri buvo ar gali būti padaryta Sąjungos finansiniams interesams dėl 22 straipsnyje nurodytos nusikalstamos veikos, neviršija žalos, kuri buvo ar gali būti padaryta </a:t>
            </a:r>
            <a:r>
              <a:rPr lang="lt-LT" sz="1050" b="1" i="0" dirty="0">
                <a:solidFill>
                  <a:srgbClr val="333333"/>
                </a:solidFill>
                <a:effectLst/>
                <a:latin typeface="Roboto" panose="02000000000000000000" pitchFamily="2" charset="0"/>
              </a:rPr>
              <a:t>kitam nukentėjusiajam</a:t>
            </a:r>
            <a:r>
              <a:rPr lang="lt-LT" sz="1050" b="0" i="0" dirty="0">
                <a:solidFill>
                  <a:srgbClr val="333333"/>
                </a:solidFill>
                <a:effectLst/>
                <a:latin typeface="Roboto" panose="02000000000000000000" pitchFamily="2" charset="0"/>
              </a:rPr>
              <a:t>.</a:t>
            </a:r>
            <a:r>
              <a:rPr lang="en-US" sz="1200" b="1" dirty="0"/>
              <a:t> </a:t>
            </a:r>
          </a:p>
          <a:p>
            <a:pPr marL="0" indent="0" algn="just">
              <a:buNone/>
              <a:defRPr/>
            </a:pPr>
            <a:r>
              <a:rPr lang="lt-LT" sz="1100" b="0" i="0" dirty="0">
                <a:solidFill>
                  <a:srgbClr val="333333"/>
                </a:solidFill>
                <a:effectLst/>
                <a:latin typeface="Roboto" panose="02000000000000000000" pitchFamily="2" charset="0"/>
              </a:rPr>
              <a:t>Šios dalies pirmos pastraipos b punktas netaikomas Direktyvos (ES) 2017/1371, kuri įgyvendinama nacionalinėje teisėje, 3 straipsnio 2 dalies a, b ir d punktuose nurodytoms nusikalstamoms veikoms. </a:t>
            </a:r>
            <a:endParaRPr lang="en-US" sz="1400" dirty="0"/>
          </a:p>
          <a:p>
            <a:pPr marL="0" indent="0" algn="just">
              <a:buNone/>
              <a:defRPr/>
            </a:pPr>
            <a:r>
              <a:rPr lang="en-US" sz="1800" dirty="0"/>
              <a:t>4. </a:t>
            </a:r>
            <a:r>
              <a:rPr lang="lt-LT" sz="1200" b="0" i="0" dirty="0">
                <a:solidFill>
                  <a:srgbClr val="333333"/>
                </a:solidFill>
                <a:effectLst/>
                <a:latin typeface="Roboto" panose="02000000000000000000" pitchFamily="2" charset="0"/>
              </a:rPr>
              <a:t>Europos prokuratūra, gavusi nacionalinių kompetentingų institucijų sutikimą, gali naudotis savo kompetencija 22 straipsnyje nurodytų nusikalstamų veikų atžvilgiu tais atvejais, kurie kitaip į jos kompetencijos sritį nepatektų dėl to, kad taikytinas šio straipsnio 3 dalies b punktas, jeigu paaiškėja, kad </a:t>
            </a:r>
            <a:r>
              <a:rPr lang="lt-LT" sz="1200" b="1" i="0" dirty="0">
                <a:solidFill>
                  <a:srgbClr val="333333"/>
                </a:solidFill>
                <a:effectLst/>
                <a:latin typeface="Roboto" panose="02000000000000000000" pitchFamily="2" charset="0"/>
              </a:rPr>
              <a:t>Europos prokuratūra turi geresnes galimybes tirti bylą arba vykdyti baudžiamąjį persekiojimą.</a:t>
            </a:r>
            <a:endParaRPr lang="en-GB" sz="1800" b="1"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CF915442-D8CC-4A0A-8A46-D6487998DB6A}"/>
              </a:ext>
            </a:extLst>
          </p:cNvPr>
          <p:cNvSpPr>
            <a:spLocks noGrp="1"/>
          </p:cNvSpPr>
          <p:nvPr>
            <p:ph type="sldNum" sz="quarter" idx="12"/>
          </p:nvPr>
        </p:nvSpPr>
        <p:spPr/>
        <p:txBody>
          <a:bodyPr/>
          <a:lstStyle/>
          <a:p>
            <a:fld id="{826CE9DA-0CC2-4A9E-A617-0548961698AD}" type="slidenum">
              <a:rPr lang="de-AT" smtClean="0">
                <a:solidFill>
                  <a:schemeClr val="bg1"/>
                </a:solidFill>
              </a:rPr>
              <a:t>13</a:t>
            </a:fld>
            <a:endParaRPr lang="de-AT" dirty="0">
              <a:solidFill>
                <a:schemeClr val="bg1"/>
              </a:solidFill>
            </a:endParaRPr>
          </a:p>
        </p:txBody>
      </p:sp>
    </p:spTree>
    <p:extLst>
      <p:ext uri="{BB962C8B-B14F-4D97-AF65-F5344CB8AC3E}">
        <p14:creationId xmlns:p14="http://schemas.microsoft.com/office/powerpoint/2010/main" val="80426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11293" y="287250"/>
            <a:ext cx="10090685" cy="1325563"/>
          </a:xfrm>
        </p:spPr>
        <p:txBody>
          <a:bodyPr/>
          <a:lstStyle/>
          <a:p>
            <a:r>
              <a:rPr lang="lt-LT" b="1" noProof="0" dirty="0"/>
              <a:t>Dalykinė kompetencija</a:t>
            </a:r>
            <a:r>
              <a:rPr lang="en-GB" b="1" noProof="0" dirty="0"/>
              <a:t> IX – </a:t>
            </a:r>
            <a:r>
              <a:rPr lang="lt-LT" b="1" noProof="0" dirty="0"/>
              <a:t>išimtys</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99863" y="1820342"/>
            <a:ext cx="10090685" cy="4351338"/>
          </a:xfrm>
        </p:spPr>
        <p:txBody>
          <a:bodyPr>
            <a:normAutofit fontScale="85000" lnSpcReduction="20000"/>
          </a:bodyPr>
          <a:lstStyle/>
          <a:p>
            <a:pPr marL="0" indent="0" algn="just">
              <a:buNone/>
              <a:defRPr/>
            </a:pPr>
            <a:r>
              <a:rPr lang="lt-LT" noProof="0" dirty="0"/>
              <a:t>Naudojimosi kompetencija iš</a:t>
            </a:r>
            <a:r>
              <a:rPr lang="en-GB" noProof="0" dirty="0" err="1"/>
              <a:t>imtys</a:t>
            </a:r>
            <a:r>
              <a:rPr lang="en-GB" noProof="0" dirty="0"/>
              <a:t> (25</a:t>
            </a:r>
            <a:r>
              <a:rPr lang="lt-LT" noProof="0" dirty="0"/>
              <a:t> str.</a:t>
            </a:r>
            <a:r>
              <a:rPr lang="en-GB" noProof="0" dirty="0"/>
              <a:t>)</a:t>
            </a:r>
          </a:p>
          <a:p>
            <a:pPr algn="just">
              <a:buFont typeface="Wingdings" panose="05000000000000000000" pitchFamily="2" charset="2"/>
              <a:buChar char="Ø"/>
              <a:defRPr/>
            </a:pPr>
            <a:r>
              <a:rPr lang="en-GB" noProof="0" dirty="0"/>
              <a:t> </a:t>
            </a:r>
            <a:r>
              <a:rPr lang="lt-LT" b="1" noProof="0" dirty="0"/>
              <a:t>mažos vertės bylos</a:t>
            </a:r>
            <a:r>
              <a:rPr lang="en-GB" b="1" noProof="0" dirty="0"/>
              <a:t> </a:t>
            </a:r>
            <a:r>
              <a:rPr lang="en-GB" noProof="0" dirty="0"/>
              <a:t>(</a:t>
            </a:r>
            <a:r>
              <a:rPr lang="lt-LT" noProof="0" dirty="0"/>
              <a:t>žala mažesnė nei </a:t>
            </a:r>
            <a:r>
              <a:rPr lang="en-GB" noProof="0" dirty="0"/>
              <a:t>EUR 10 000), </a:t>
            </a:r>
            <a:r>
              <a:rPr lang="lt-LT" noProof="0" dirty="0"/>
              <a:t>išskyrus</a:t>
            </a:r>
            <a:endParaRPr lang="en-GB" noProof="0" dirty="0"/>
          </a:p>
          <a:p>
            <a:pPr lvl="1" algn="just">
              <a:buFont typeface="Wingdings" panose="05000000000000000000" pitchFamily="2" charset="2"/>
              <a:buChar char="ü"/>
              <a:defRPr/>
            </a:pPr>
            <a:r>
              <a:rPr lang="lt-LT" noProof="0" dirty="0"/>
              <a:t>Jeigu tokia žala turi atgarsį Sąjungos lygmeniu</a:t>
            </a:r>
            <a:endParaRPr lang="en-GB" noProof="0" dirty="0"/>
          </a:p>
          <a:p>
            <a:pPr lvl="1" algn="just">
              <a:buFont typeface="Wingdings" panose="05000000000000000000" pitchFamily="2" charset="2"/>
              <a:buChar char="ü"/>
              <a:defRPr/>
            </a:pPr>
            <a:r>
              <a:rPr lang="lt-LT" noProof="0" dirty="0"/>
              <a:t>Nusikalstama veika yra įtariami Sąjungos pareigūnai ir pan.</a:t>
            </a:r>
            <a:endParaRPr lang="en-GB" noProof="0" dirty="0"/>
          </a:p>
          <a:p>
            <a:pPr algn="just">
              <a:buFont typeface="Wingdings" panose="05000000000000000000" pitchFamily="2" charset="2"/>
              <a:buChar char="Ø"/>
              <a:defRPr/>
            </a:pPr>
            <a:r>
              <a:rPr lang="lt-LT" b="1" noProof="0" dirty="0"/>
              <a:t>Neatsiejamai susijusios nusikalstamos veikos</a:t>
            </a:r>
            <a:r>
              <a:rPr lang="en-GB" noProof="0" dirty="0"/>
              <a:t>, </a:t>
            </a:r>
            <a:r>
              <a:rPr lang="lt-LT" noProof="0" dirty="0"/>
              <a:t>bausmių palyginimas</a:t>
            </a:r>
            <a:r>
              <a:rPr lang="en-GB" noProof="0" dirty="0"/>
              <a:t>, </a:t>
            </a:r>
            <a:r>
              <a:rPr lang="lt-LT" noProof="0" dirty="0"/>
              <a:t>išskyrus</a:t>
            </a:r>
            <a:endParaRPr lang="en-GB" noProof="0" dirty="0"/>
          </a:p>
          <a:p>
            <a:pPr lvl="1" algn="just">
              <a:buFont typeface="Wingdings" panose="05000000000000000000" pitchFamily="2" charset="2"/>
              <a:buChar char="ü"/>
              <a:defRPr/>
            </a:pPr>
            <a:r>
              <a:rPr lang="lt-LT" noProof="0" dirty="0"/>
              <a:t>pagalbinė (nusikalstamą veiką padedanti įvykdyti) nusikalstama veika</a:t>
            </a:r>
            <a:endParaRPr lang="en-GB" noProof="0" dirty="0"/>
          </a:p>
          <a:p>
            <a:pPr algn="just">
              <a:buFont typeface="Wingdings" panose="05000000000000000000" pitchFamily="2" charset="2"/>
              <a:buChar char="Ø"/>
              <a:defRPr/>
            </a:pPr>
            <a:r>
              <a:rPr lang="lt-LT" b="1" noProof="0" dirty="0"/>
              <a:t>Žala</a:t>
            </a:r>
            <a:r>
              <a:rPr lang="en-GB" noProof="0" dirty="0"/>
              <a:t> </a:t>
            </a:r>
            <a:r>
              <a:rPr lang="lt-LT" noProof="0" dirty="0"/>
              <a:t>ES finansiniams interesams neviršija kitam potencialiajam nukentėjusiajam padarytos žalos, išskyrus</a:t>
            </a:r>
            <a:endParaRPr lang="en-GB" noProof="0" dirty="0"/>
          </a:p>
          <a:p>
            <a:pPr lvl="1" algn="just">
              <a:buFont typeface="Wingdings" panose="05000000000000000000" pitchFamily="2" charset="2"/>
              <a:buChar char="ü"/>
              <a:defRPr/>
            </a:pPr>
            <a:r>
              <a:rPr lang="lt-LT" noProof="0" dirty="0"/>
              <a:t>Sukčiavimo išlaidų srityje atvejus </a:t>
            </a:r>
            <a:r>
              <a:rPr lang="en-GB" noProof="0" dirty="0"/>
              <a:t>(</a:t>
            </a:r>
            <a:r>
              <a:rPr lang="lt-LT" noProof="0" dirty="0"/>
              <a:t>finansinių interesų apsaugos direktyvos </a:t>
            </a:r>
            <a:r>
              <a:rPr lang="en-GB" noProof="0" dirty="0"/>
              <a:t>3</a:t>
            </a:r>
            <a:r>
              <a:rPr lang="lt-LT" noProof="0" dirty="0"/>
              <a:t> str. </a:t>
            </a:r>
            <a:r>
              <a:rPr lang="en-GB" noProof="0" dirty="0"/>
              <a:t>2</a:t>
            </a:r>
            <a:r>
              <a:rPr lang="lt-LT" noProof="0" dirty="0"/>
              <a:t> d. </a:t>
            </a:r>
            <a:r>
              <a:rPr lang="en-GB" noProof="0" dirty="0"/>
              <a:t>a</a:t>
            </a:r>
            <a:r>
              <a:rPr lang="lt-LT" noProof="0" dirty="0"/>
              <a:t> ir b punktai</a:t>
            </a:r>
            <a:r>
              <a:rPr lang="en-GB" noProof="0" dirty="0"/>
              <a:t>)</a:t>
            </a:r>
          </a:p>
          <a:p>
            <a:pPr lvl="1" algn="just">
              <a:buFont typeface="Wingdings" panose="05000000000000000000" pitchFamily="2" charset="2"/>
              <a:buChar char="ü"/>
              <a:defRPr/>
            </a:pPr>
            <a:r>
              <a:rPr lang="lt-LT" noProof="0" dirty="0"/>
              <a:t>Tarpvalstybines PVM sukčiavimo schemas </a:t>
            </a:r>
            <a:r>
              <a:rPr lang="en-GB" noProof="0" dirty="0"/>
              <a:t>(</a:t>
            </a:r>
            <a:r>
              <a:rPr lang="lt-LT" noProof="0" dirty="0"/>
              <a:t>finansinių interesų apsaugos direktyvos </a:t>
            </a:r>
            <a:r>
              <a:rPr lang="en-GB" noProof="0" dirty="0"/>
              <a:t>3</a:t>
            </a:r>
            <a:r>
              <a:rPr lang="lt-LT" noProof="0" dirty="0"/>
              <a:t> str. </a:t>
            </a:r>
            <a:r>
              <a:rPr lang="en-GB" noProof="0" dirty="0"/>
              <a:t>2</a:t>
            </a:r>
            <a:r>
              <a:rPr lang="lt-LT" noProof="0" dirty="0"/>
              <a:t> d. </a:t>
            </a:r>
            <a:r>
              <a:rPr lang="en-GB" noProof="0" dirty="0"/>
              <a:t>d </a:t>
            </a:r>
            <a:r>
              <a:rPr lang="lt-LT" noProof="0" dirty="0"/>
              <a:t>punktas</a:t>
            </a:r>
            <a:r>
              <a:rPr lang="en-GB" noProof="0" dirty="0"/>
              <a:t>)</a:t>
            </a:r>
          </a:p>
          <a:p>
            <a:pPr lvl="1" algn="just">
              <a:buFont typeface="Wingdings" panose="05000000000000000000" pitchFamily="2" charset="2"/>
              <a:buChar char="ü"/>
              <a:defRPr/>
            </a:pPr>
            <a:r>
              <a:rPr lang="en-GB" noProof="0" dirty="0"/>
              <a:t> </a:t>
            </a:r>
            <a:r>
              <a:rPr lang="lt-LT" noProof="0" dirty="0"/>
              <a:t>kitus atvejus, kuriose Europos prokuratūra gali naudotis savo kompetencija turėdama kompetentingų nacionalinių institucijų pritarimą.</a:t>
            </a: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5" name="Dia számának helye 4">
            <a:extLst>
              <a:ext uri="{FF2B5EF4-FFF2-40B4-BE49-F238E27FC236}">
                <a16:creationId xmlns:a16="http://schemas.microsoft.com/office/drawing/2014/main" id="{969B0308-B531-49D3-B530-C578DABD499A}"/>
              </a:ext>
            </a:extLst>
          </p:cNvPr>
          <p:cNvSpPr>
            <a:spLocks noGrp="1"/>
          </p:cNvSpPr>
          <p:nvPr>
            <p:ph type="sldNum" sz="quarter" idx="12"/>
          </p:nvPr>
        </p:nvSpPr>
        <p:spPr/>
        <p:txBody>
          <a:bodyPr/>
          <a:lstStyle/>
          <a:p>
            <a:fld id="{826CE9DA-0CC2-4A9E-A617-0548961698AD}" type="slidenum">
              <a:rPr lang="de-AT" smtClean="0">
                <a:solidFill>
                  <a:schemeClr val="bg1"/>
                </a:solidFill>
              </a:rPr>
              <a:t>14</a:t>
            </a:fld>
            <a:endParaRPr lang="de-AT" dirty="0">
              <a:solidFill>
                <a:schemeClr val="bg1"/>
              </a:solidFill>
            </a:endParaRPr>
          </a:p>
        </p:txBody>
      </p:sp>
    </p:spTree>
    <p:extLst>
      <p:ext uri="{BB962C8B-B14F-4D97-AF65-F5344CB8AC3E}">
        <p14:creationId xmlns:p14="http://schemas.microsoft.com/office/powerpoint/2010/main" val="153676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DC099F1B-4867-4428-A572-0777E65F600E}"/>
              </a:ext>
            </a:extLst>
          </p:cNvPr>
          <p:cNvSpPr>
            <a:spLocks noGrp="1"/>
          </p:cNvSpPr>
          <p:nvPr>
            <p:ph type="title"/>
          </p:nvPr>
        </p:nvSpPr>
        <p:spPr>
          <a:xfrm>
            <a:off x="2575419" y="404814"/>
            <a:ext cx="7779843" cy="706437"/>
          </a:xfrm>
        </p:spPr>
        <p:txBody>
          <a:bodyPr>
            <a:normAutofit fontScale="90000"/>
          </a:bodyPr>
          <a:lstStyle/>
          <a:p>
            <a:pPr algn="ctr"/>
            <a:r>
              <a:rPr lang="lt-LT" altLang="de-DE" sz="3600" b="1" noProof="0" dirty="0"/>
              <a:t>Europos prokuratūros naudojimasis dalykine kompetencija</a:t>
            </a:r>
            <a:endParaRPr lang="en-GB" altLang="de-DE" sz="3600" b="1" noProof="0" dirty="0"/>
          </a:p>
        </p:txBody>
      </p:sp>
      <p:sp>
        <p:nvSpPr>
          <p:cNvPr id="4" name="Rechteck 3">
            <a:extLst>
              <a:ext uri="{FF2B5EF4-FFF2-40B4-BE49-F238E27FC236}">
                <a16:creationId xmlns:a16="http://schemas.microsoft.com/office/drawing/2014/main" id="{8E924E9D-1473-4B5E-84B8-B637E8B0898A}"/>
              </a:ext>
            </a:extLst>
          </p:cNvPr>
          <p:cNvSpPr/>
          <p:nvPr/>
        </p:nvSpPr>
        <p:spPr>
          <a:xfrm>
            <a:off x="4687954" y="1195390"/>
            <a:ext cx="2551744"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dirty="0"/>
              <a:t>finansiniams interesams kenkianti nusikalstama veika </a:t>
            </a:r>
            <a:r>
              <a:rPr lang="de-AT" sz="1600" dirty="0"/>
              <a:t>(22 </a:t>
            </a:r>
            <a:r>
              <a:rPr lang="lt-LT" sz="1600" dirty="0"/>
              <a:t>str. </a:t>
            </a:r>
            <a:r>
              <a:rPr lang="de-AT" sz="1600" dirty="0"/>
              <a:t>1</a:t>
            </a:r>
            <a:r>
              <a:rPr lang="lt-LT" sz="1600" dirty="0"/>
              <a:t> d.</a:t>
            </a:r>
            <a:r>
              <a:rPr lang="de-AT" sz="1600" dirty="0"/>
              <a:t>)</a:t>
            </a:r>
            <a:r>
              <a:rPr lang="de-AT" dirty="0"/>
              <a:t> </a:t>
            </a:r>
          </a:p>
        </p:txBody>
      </p:sp>
      <p:sp>
        <p:nvSpPr>
          <p:cNvPr id="5" name="Rechteck 4">
            <a:extLst>
              <a:ext uri="{FF2B5EF4-FFF2-40B4-BE49-F238E27FC236}">
                <a16:creationId xmlns:a16="http://schemas.microsoft.com/office/drawing/2014/main" id="{A92855D9-1184-49EF-B043-8D2C71A9811E}"/>
              </a:ext>
            </a:extLst>
          </p:cNvPr>
          <p:cNvSpPr/>
          <p:nvPr/>
        </p:nvSpPr>
        <p:spPr>
          <a:xfrm>
            <a:off x="7709629" y="1192213"/>
            <a:ext cx="2160587"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dirty="0"/>
              <a:t>Neatsiejamai susijusi nusikalstama veika</a:t>
            </a:r>
            <a:endParaRPr lang="de-AT" dirty="0"/>
          </a:p>
          <a:p>
            <a:pPr algn="ctr">
              <a:defRPr/>
            </a:pPr>
            <a:r>
              <a:rPr lang="de-AT" sz="1600" dirty="0"/>
              <a:t>(22 </a:t>
            </a:r>
            <a:r>
              <a:rPr lang="lt-LT" sz="1600" dirty="0"/>
              <a:t>str. </a:t>
            </a:r>
            <a:r>
              <a:rPr lang="de-AT" sz="1600" dirty="0"/>
              <a:t>3</a:t>
            </a:r>
            <a:r>
              <a:rPr lang="lt-LT" sz="1600" dirty="0"/>
              <a:t> d.</a:t>
            </a:r>
            <a:r>
              <a:rPr lang="de-AT" sz="1600" dirty="0"/>
              <a:t>)</a:t>
            </a:r>
          </a:p>
        </p:txBody>
      </p:sp>
      <p:sp>
        <p:nvSpPr>
          <p:cNvPr id="6" name="Rechteck 5">
            <a:extLst>
              <a:ext uri="{FF2B5EF4-FFF2-40B4-BE49-F238E27FC236}">
                <a16:creationId xmlns:a16="http://schemas.microsoft.com/office/drawing/2014/main" id="{E90BA1E1-7CAB-4A1E-BC1A-DAD019B861A2}"/>
              </a:ext>
            </a:extLst>
          </p:cNvPr>
          <p:cNvSpPr/>
          <p:nvPr/>
        </p:nvSpPr>
        <p:spPr>
          <a:xfrm>
            <a:off x="731520" y="981074"/>
            <a:ext cx="3461928" cy="1006477"/>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dirty="0"/>
              <a:t>Su finansiniams interesams kenkiančia nusikalstama veika susijęs organizuotas nusikaltimas</a:t>
            </a:r>
            <a:endParaRPr lang="de-AT" dirty="0"/>
          </a:p>
          <a:p>
            <a:pPr algn="ctr">
              <a:defRPr/>
            </a:pPr>
            <a:r>
              <a:rPr lang="de-AT" sz="1600" dirty="0"/>
              <a:t>(22 </a:t>
            </a:r>
            <a:r>
              <a:rPr lang="lt-LT" sz="1600" dirty="0"/>
              <a:t> str. </a:t>
            </a:r>
            <a:r>
              <a:rPr lang="de-AT" sz="1600" dirty="0"/>
              <a:t>2</a:t>
            </a:r>
            <a:r>
              <a:rPr lang="lt-LT" sz="1600" dirty="0"/>
              <a:t> d.</a:t>
            </a:r>
            <a:r>
              <a:rPr lang="de-AT" sz="1600" dirty="0"/>
              <a:t>)</a:t>
            </a:r>
          </a:p>
        </p:txBody>
      </p:sp>
      <p:sp>
        <p:nvSpPr>
          <p:cNvPr id="7" name="Flussdiagramm: Alternativer Prozess 6">
            <a:extLst>
              <a:ext uri="{FF2B5EF4-FFF2-40B4-BE49-F238E27FC236}">
                <a16:creationId xmlns:a16="http://schemas.microsoft.com/office/drawing/2014/main" id="{F13564AD-3059-4E82-A97B-A1C1D67EF0C1}"/>
              </a:ext>
            </a:extLst>
          </p:cNvPr>
          <p:cNvSpPr/>
          <p:nvPr/>
        </p:nvSpPr>
        <p:spPr>
          <a:xfrm>
            <a:off x="4940365" y="2334511"/>
            <a:ext cx="2160587" cy="1267619"/>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sz="1200" dirty="0"/>
              <a:t>Ar yra pagrindas manyti, kad ES padaryta žala neviršys kitos žalos</a:t>
            </a:r>
            <a:r>
              <a:rPr lang="de-AT" sz="1200" dirty="0"/>
              <a:t>? (25 </a:t>
            </a:r>
            <a:r>
              <a:rPr lang="lt-LT" sz="1200" dirty="0"/>
              <a:t>str. </a:t>
            </a:r>
            <a:r>
              <a:rPr lang="de-AT" sz="1200" dirty="0"/>
              <a:t>3 </a:t>
            </a:r>
            <a:r>
              <a:rPr lang="lt-LT" sz="1200" dirty="0"/>
              <a:t>d. </a:t>
            </a:r>
            <a:r>
              <a:rPr lang="de-AT" sz="1200" dirty="0"/>
              <a:t>b</a:t>
            </a:r>
            <a:r>
              <a:rPr lang="lt-LT" sz="1200" dirty="0"/>
              <a:t> p</a:t>
            </a:r>
            <a:r>
              <a:rPr lang="de-AT" sz="1200" dirty="0"/>
              <a:t>)</a:t>
            </a:r>
          </a:p>
          <a:p>
            <a:pPr algn="ctr">
              <a:defRPr/>
            </a:pPr>
            <a:r>
              <a:rPr lang="lt-LT" sz="1200" dirty="0"/>
              <a:t>Ar pajamos (ne)susijusios su PVM?</a:t>
            </a:r>
            <a:endParaRPr lang="de-AT" sz="1200" dirty="0"/>
          </a:p>
        </p:txBody>
      </p:sp>
      <p:sp>
        <p:nvSpPr>
          <p:cNvPr id="8" name="Flussdiagramm: Alternativer Prozess 7">
            <a:extLst>
              <a:ext uri="{FF2B5EF4-FFF2-40B4-BE49-F238E27FC236}">
                <a16:creationId xmlns:a16="http://schemas.microsoft.com/office/drawing/2014/main" id="{2A20AF34-6D0E-4208-B805-388596B5461D}"/>
              </a:ext>
            </a:extLst>
          </p:cNvPr>
          <p:cNvSpPr/>
          <p:nvPr/>
        </p:nvSpPr>
        <p:spPr>
          <a:xfrm>
            <a:off x="6028760" y="4033930"/>
            <a:ext cx="1079500" cy="1046162"/>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sz="1200" dirty="0"/>
              <a:t>Nacionalinių institucijų sutikimas</a:t>
            </a:r>
            <a:endParaRPr lang="de-AT" sz="1200" dirty="0"/>
          </a:p>
          <a:p>
            <a:pPr algn="ctr">
              <a:defRPr/>
            </a:pPr>
            <a:r>
              <a:rPr lang="de-AT" sz="1200" dirty="0"/>
              <a:t>(25 </a:t>
            </a:r>
            <a:r>
              <a:rPr lang="lt-LT" sz="1200" dirty="0"/>
              <a:t>str. </a:t>
            </a:r>
            <a:r>
              <a:rPr lang="de-AT" sz="1200" dirty="0"/>
              <a:t>4</a:t>
            </a:r>
            <a:r>
              <a:rPr lang="lt-LT" sz="1200" dirty="0"/>
              <a:t> d.</a:t>
            </a:r>
            <a:r>
              <a:rPr lang="de-AT" sz="1200" dirty="0"/>
              <a:t>)</a:t>
            </a:r>
          </a:p>
        </p:txBody>
      </p:sp>
      <p:sp>
        <p:nvSpPr>
          <p:cNvPr id="9" name="Flussdiagramm: Alternativer Prozess 8">
            <a:extLst>
              <a:ext uri="{FF2B5EF4-FFF2-40B4-BE49-F238E27FC236}">
                <a16:creationId xmlns:a16="http://schemas.microsoft.com/office/drawing/2014/main" id="{0C0C5CD2-D741-47B6-96F8-7A0ED3C86E29}"/>
              </a:ext>
            </a:extLst>
          </p:cNvPr>
          <p:cNvSpPr/>
          <p:nvPr/>
        </p:nvSpPr>
        <p:spPr>
          <a:xfrm>
            <a:off x="2396561" y="3835401"/>
            <a:ext cx="2941448" cy="8636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dirty="0"/>
              <a:t>Ar žala ES viršija </a:t>
            </a:r>
            <a:r>
              <a:rPr lang="de-AT" dirty="0"/>
              <a:t>10</a:t>
            </a:r>
            <a:r>
              <a:rPr lang="lt-LT" dirty="0"/>
              <a:t> </a:t>
            </a:r>
            <a:r>
              <a:rPr lang="de-AT" dirty="0"/>
              <a:t>000 </a:t>
            </a:r>
            <a:r>
              <a:rPr lang="lt-LT" dirty="0"/>
              <a:t>EUR</a:t>
            </a:r>
            <a:r>
              <a:rPr lang="de-AT" dirty="0"/>
              <a:t>?</a:t>
            </a:r>
          </a:p>
          <a:p>
            <a:pPr algn="ctr">
              <a:defRPr/>
            </a:pPr>
            <a:r>
              <a:rPr lang="de-AT" dirty="0"/>
              <a:t>(25 </a:t>
            </a:r>
            <a:r>
              <a:rPr lang="lt-LT" dirty="0"/>
              <a:t>str. </a:t>
            </a:r>
            <a:r>
              <a:rPr lang="de-AT" dirty="0"/>
              <a:t>2</a:t>
            </a:r>
            <a:r>
              <a:rPr lang="lt-LT" dirty="0"/>
              <a:t> d.</a:t>
            </a:r>
            <a:r>
              <a:rPr lang="de-AT" dirty="0"/>
              <a:t>)</a:t>
            </a:r>
          </a:p>
        </p:txBody>
      </p:sp>
      <p:sp>
        <p:nvSpPr>
          <p:cNvPr id="10" name="Flussdiagramm: Alternativer Prozess 9">
            <a:extLst>
              <a:ext uri="{FF2B5EF4-FFF2-40B4-BE49-F238E27FC236}">
                <a16:creationId xmlns:a16="http://schemas.microsoft.com/office/drawing/2014/main" id="{CA30B3A1-61BA-4B0F-AC88-43829A7E06CF}"/>
              </a:ext>
            </a:extLst>
          </p:cNvPr>
          <p:cNvSpPr/>
          <p:nvPr/>
        </p:nvSpPr>
        <p:spPr>
          <a:xfrm>
            <a:off x="3941764" y="5011739"/>
            <a:ext cx="1938337" cy="865187"/>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sz="1600" dirty="0"/>
              <a:t>Atgarsis ES ar įtariami ES pareigūnai</a:t>
            </a:r>
            <a:r>
              <a:rPr lang="de-AT" sz="1600" dirty="0"/>
              <a:t>?</a:t>
            </a:r>
          </a:p>
        </p:txBody>
      </p:sp>
      <p:cxnSp>
        <p:nvCxnSpPr>
          <p:cNvPr id="12" name="Gerade Verbindung mit Pfeil 11">
            <a:extLst>
              <a:ext uri="{FF2B5EF4-FFF2-40B4-BE49-F238E27FC236}">
                <a16:creationId xmlns:a16="http://schemas.microsoft.com/office/drawing/2014/main" id="{5C54CFD1-3037-445F-93B3-F557800CBE7F}"/>
              </a:ext>
            </a:extLst>
          </p:cNvPr>
          <p:cNvCxnSpPr/>
          <p:nvPr/>
        </p:nvCxnSpPr>
        <p:spPr>
          <a:xfrm>
            <a:off x="6596158" y="3703638"/>
            <a:ext cx="0" cy="292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89E309FE-2C0F-45E1-9A58-2A347EECD183}"/>
              </a:ext>
            </a:extLst>
          </p:cNvPr>
          <p:cNvCxnSpPr>
            <a:cxnSpLocks/>
          </p:cNvCxnSpPr>
          <p:nvPr/>
        </p:nvCxnSpPr>
        <p:spPr>
          <a:xfrm>
            <a:off x="3179414" y="4941889"/>
            <a:ext cx="0" cy="12239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Gerade Verbindung mit Pfeil 17">
            <a:extLst>
              <a:ext uri="{FF2B5EF4-FFF2-40B4-BE49-F238E27FC236}">
                <a16:creationId xmlns:a16="http://schemas.microsoft.com/office/drawing/2014/main" id="{1DD2D531-911E-44DB-B6FF-70C4E8657B31}"/>
              </a:ext>
            </a:extLst>
          </p:cNvPr>
          <p:cNvCxnSpPr>
            <a:cxnSpLocks/>
          </p:cNvCxnSpPr>
          <p:nvPr/>
        </p:nvCxnSpPr>
        <p:spPr>
          <a:xfrm>
            <a:off x="6562726" y="5131239"/>
            <a:ext cx="0" cy="1034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Gerade Verbindung mit Pfeil 20">
            <a:extLst>
              <a:ext uri="{FF2B5EF4-FFF2-40B4-BE49-F238E27FC236}">
                <a16:creationId xmlns:a16="http://schemas.microsoft.com/office/drawing/2014/main" id="{6840981A-E687-4522-AA8C-3FF3D808AA3D}"/>
              </a:ext>
            </a:extLst>
          </p:cNvPr>
          <p:cNvCxnSpPr/>
          <p:nvPr/>
        </p:nvCxnSpPr>
        <p:spPr>
          <a:xfrm>
            <a:off x="5375275" y="5949950"/>
            <a:ext cx="0" cy="2159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Gerade Verbindung mit Pfeil 23">
            <a:extLst>
              <a:ext uri="{FF2B5EF4-FFF2-40B4-BE49-F238E27FC236}">
                <a16:creationId xmlns:a16="http://schemas.microsoft.com/office/drawing/2014/main" id="{C05D4708-4DA3-4C09-89B7-F81786CFA84F}"/>
              </a:ext>
            </a:extLst>
          </p:cNvPr>
          <p:cNvCxnSpPr>
            <a:cxnSpLocks/>
          </p:cNvCxnSpPr>
          <p:nvPr/>
        </p:nvCxnSpPr>
        <p:spPr>
          <a:xfrm>
            <a:off x="5963826" y="2061368"/>
            <a:ext cx="0" cy="2159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Gerade Verbindung mit Pfeil 26">
            <a:extLst>
              <a:ext uri="{FF2B5EF4-FFF2-40B4-BE49-F238E27FC236}">
                <a16:creationId xmlns:a16="http://schemas.microsoft.com/office/drawing/2014/main" id="{190850B7-898E-4AC2-9EE6-FD06AEF3A650}"/>
              </a:ext>
            </a:extLst>
          </p:cNvPr>
          <p:cNvCxnSpPr>
            <a:cxnSpLocks/>
          </p:cNvCxnSpPr>
          <p:nvPr/>
        </p:nvCxnSpPr>
        <p:spPr>
          <a:xfrm>
            <a:off x="3158207" y="2071689"/>
            <a:ext cx="0" cy="2031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Flussdiagramm: Alternativer Prozess 29">
            <a:extLst>
              <a:ext uri="{FF2B5EF4-FFF2-40B4-BE49-F238E27FC236}">
                <a16:creationId xmlns:a16="http://schemas.microsoft.com/office/drawing/2014/main" id="{574C8486-4CB3-44A5-ABFF-9E3B5568E00A}"/>
              </a:ext>
            </a:extLst>
          </p:cNvPr>
          <p:cNvSpPr/>
          <p:nvPr/>
        </p:nvSpPr>
        <p:spPr>
          <a:xfrm>
            <a:off x="2115844" y="2332950"/>
            <a:ext cx="2286000" cy="1154113"/>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sz="1400" dirty="0"/>
              <a:t>Ar nusikalstama veika siekiama įvykdyti finansiniams interesams kenkiančią nusikalstamą veiką</a:t>
            </a:r>
            <a:r>
              <a:rPr lang="de-AT" sz="1400" dirty="0"/>
              <a:t>?</a:t>
            </a:r>
          </a:p>
        </p:txBody>
      </p:sp>
      <p:sp>
        <p:nvSpPr>
          <p:cNvPr id="31" name="Flussdiagramm: Alternativer Prozess 30">
            <a:extLst>
              <a:ext uri="{FF2B5EF4-FFF2-40B4-BE49-F238E27FC236}">
                <a16:creationId xmlns:a16="http://schemas.microsoft.com/office/drawing/2014/main" id="{E14949B8-99BF-4E0C-BFE6-66705F398FF1}"/>
              </a:ext>
            </a:extLst>
          </p:cNvPr>
          <p:cNvSpPr/>
          <p:nvPr/>
        </p:nvSpPr>
        <p:spPr>
          <a:xfrm>
            <a:off x="7451725" y="2852739"/>
            <a:ext cx="1079500" cy="115252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a:t>Ne bis in idem</a:t>
            </a:r>
          </a:p>
        </p:txBody>
      </p:sp>
      <p:sp>
        <p:nvSpPr>
          <p:cNvPr id="32" name="Flussdiagramm: Alternativer Prozess 31">
            <a:extLst>
              <a:ext uri="{FF2B5EF4-FFF2-40B4-BE49-F238E27FC236}">
                <a16:creationId xmlns:a16="http://schemas.microsoft.com/office/drawing/2014/main" id="{5B475FF7-3317-485C-9EA9-2E890ACFCA5E}"/>
              </a:ext>
            </a:extLst>
          </p:cNvPr>
          <p:cNvSpPr/>
          <p:nvPr/>
        </p:nvSpPr>
        <p:spPr>
          <a:xfrm>
            <a:off x="8821738" y="2852738"/>
            <a:ext cx="1162050" cy="11430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sz="1400" dirty="0"/>
              <a:t>P</a:t>
            </a:r>
            <a:r>
              <a:rPr lang="lt-LT" sz="1600" dirty="0"/>
              <a:t>agalbinė nusikalstama veika</a:t>
            </a:r>
            <a:endParaRPr lang="de-AT" dirty="0"/>
          </a:p>
        </p:txBody>
      </p:sp>
      <p:sp>
        <p:nvSpPr>
          <p:cNvPr id="33" name="Flussdiagramm: Alternativer Prozess 32">
            <a:extLst>
              <a:ext uri="{FF2B5EF4-FFF2-40B4-BE49-F238E27FC236}">
                <a16:creationId xmlns:a16="http://schemas.microsoft.com/office/drawing/2014/main" id="{E4F082F1-1166-4E0E-8496-C6DFC5C344DB}"/>
              </a:ext>
            </a:extLst>
          </p:cNvPr>
          <p:cNvSpPr/>
          <p:nvPr/>
        </p:nvSpPr>
        <p:spPr>
          <a:xfrm>
            <a:off x="7165885" y="4354217"/>
            <a:ext cx="2908481" cy="128697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sz="1400" dirty="0"/>
              <a:t>Ar maksimali bausmė už finansiniams interesams kenkiančią nusikalstamą veiką yra aukštesnė nei už susijusį nusikaltimą</a:t>
            </a:r>
            <a:r>
              <a:rPr lang="de-AT" sz="1400" dirty="0"/>
              <a:t>?</a:t>
            </a:r>
            <a:endParaRPr lang="de-AT" sz="1600" dirty="0"/>
          </a:p>
          <a:p>
            <a:pPr algn="ctr">
              <a:defRPr/>
            </a:pPr>
            <a:r>
              <a:rPr lang="de-AT" sz="1600" dirty="0"/>
              <a:t>(Art. 25 § 3 a)</a:t>
            </a:r>
          </a:p>
        </p:txBody>
      </p:sp>
      <p:cxnSp>
        <p:nvCxnSpPr>
          <p:cNvPr id="35" name="Gerade Verbindung mit Pfeil 34">
            <a:extLst>
              <a:ext uri="{FF2B5EF4-FFF2-40B4-BE49-F238E27FC236}">
                <a16:creationId xmlns:a16="http://schemas.microsoft.com/office/drawing/2014/main" id="{942556C8-2189-49C4-8B75-820B5E61F24A}"/>
              </a:ext>
            </a:extLst>
          </p:cNvPr>
          <p:cNvCxnSpPr>
            <a:cxnSpLocks/>
          </p:cNvCxnSpPr>
          <p:nvPr/>
        </p:nvCxnSpPr>
        <p:spPr>
          <a:xfrm flipH="1">
            <a:off x="7952763" y="2122719"/>
            <a:ext cx="288209" cy="6109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EC788D7D-625C-405D-AC93-DB86C8E5F77D}"/>
              </a:ext>
            </a:extLst>
          </p:cNvPr>
          <p:cNvCxnSpPr>
            <a:cxnSpLocks/>
          </p:cNvCxnSpPr>
          <p:nvPr/>
        </p:nvCxnSpPr>
        <p:spPr>
          <a:xfrm>
            <a:off x="8918133" y="2112405"/>
            <a:ext cx="368176" cy="6212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Gerade Verbindung mit Pfeil 40">
            <a:extLst>
              <a:ext uri="{FF2B5EF4-FFF2-40B4-BE49-F238E27FC236}">
                <a16:creationId xmlns:a16="http://schemas.microsoft.com/office/drawing/2014/main" id="{889010EF-4913-4CAD-B3C7-B99D98BB999E}"/>
              </a:ext>
            </a:extLst>
          </p:cNvPr>
          <p:cNvCxnSpPr>
            <a:cxnSpLocks/>
          </p:cNvCxnSpPr>
          <p:nvPr/>
        </p:nvCxnSpPr>
        <p:spPr>
          <a:xfrm>
            <a:off x="4555236" y="2971892"/>
            <a:ext cx="28505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Gerade Verbindung mit Pfeil 45">
            <a:extLst>
              <a:ext uri="{FF2B5EF4-FFF2-40B4-BE49-F238E27FC236}">
                <a16:creationId xmlns:a16="http://schemas.microsoft.com/office/drawing/2014/main" id="{1D473890-DB2C-40AB-9580-7732413C33A0}"/>
              </a:ext>
            </a:extLst>
          </p:cNvPr>
          <p:cNvCxnSpPr>
            <a:cxnSpLocks/>
          </p:cNvCxnSpPr>
          <p:nvPr/>
        </p:nvCxnSpPr>
        <p:spPr>
          <a:xfrm flipH="1">
            <a:off x="4345658" y="3556669"/>
            <a:ext cx="387921" cy="1803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Gerade Verbindung mit Pfeil 52">
            <a:extLst>
              <a:ext uri="{FF2B5EF4-FFF2-40B4-BE49-F238E27FC236}">
                <a16:creationId xmlns:a16="http://schemas.microsoft.com/office/drawing/2014/main" id="{81F5240D-1CFF-470D-A638-AF84BF7B3A23}"/>
              </a:ext>
            </a:extLst>
          </p:cNvPr>
          <p:cNvCxnSpPr/>
          <p:nvPr/>
        </p:nvCxnSpPr>
        <p:spPr>
          <a:xfrm>
            <a:off x="7742238" y="5588000"/>
            <a:ext cx="0" cy="5778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Gerade Verbindung mit Pfeil 54">
            <a:extLst>
              <a:ext uri="{FF2B5EF4-FFF2-40B4-BE49-F238E27FC236}">
                <a16:creationId xmlns:a16="http://schemas.microsoft.com/office/drawing/2014/main" id="{08FAA1F6-4348-4B70-80AB-0CD6C383F356}"/>
              </a:ext>
            </a:extLst>
          </p:cNvPr>
          <p:cNvCxnSpPr/>
          <p:nvPr/>
        </p:nvCxnSpPr>
        <p:spPr>
          <a:xfrm>
            <a:off x="7747000" y="4076701"/>
            <a:ext cx="0" cy="288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Gerade Verbindung mit Pfeil 58">
            <a:extLst>
              <a:ext uri="{FF2B5EF4-FFF2-40B4-BE49-F238E27FC236}">
                <a16:creationId xmlns:a16="http://schemas.microsoft.com/office/drawing/2014/main" id="{67185AC9-F38F-40AE-9916-0F1BADE79C86}"/>
              </a:ext>
            </a:extLst>
          </p:cNvPr>
          <p:cNvCxnSpPr/>
          <p:nvPr/>
        </p:nvCxnSpPr>
        <p:spPr>
          <a:xfrm>
            <a:off x="9551988" y="4076700"/>
            <a:ext cx="0" cy="20891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Abgerundetes Rechteck 59">
            <a:extLst>
              <a:ext uri="{FF2B5EF4-FFF2-40B4-BE49-F238E27FC236}">
                <a16:creationId xmlns:a16="http://schemas.microsoft.com/office/drawing/2014/main" id="{67728338-EFA9-478B-821C-11B5E7934DD4}"/>
              </a:ext>
            </a:extLst>
          </p:cNvPr>
          <p:cNvSpPr/>
          <p:nvPr/>
        </p:nvSpPr>
        <p:spPr>
          <a:xfrm>
            <a:off x="2243139" y="6237288"/>
            <a:ext cx="7659687" cy="4318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lt-LT" b="1" dirty="0"/>
              <a:t>Europos prokuratūra gali pasinaudoti savo kompetencija</a:t>
            </a:r>
            <a:endParaRPr lang="de-AT" b="1" dirty="0"/>
          </a:p>
        </p:txBody>
      </p:sp>
      <p:sp>
        <p:nvSpPr>
          <p:cNvPr id="23580" name="Textfeld 61">
            <a:extLst>
              <a:ext uri="{FF2B5EF4-FFF2-40B4-BE49-F238E27FC236}">
                <a16:creationId xmlns:a16="http://schemas.microsoft.com/office/drawing/2014/main" id="{56AE8A2D-FD52-496D-BFE6-BB2E4D30765D}"/>
              </a:ext>
            </a:extLst>
          </p:cNvPr>
          <p:cNvSpPr txBox="1">
            <a:spLocks noChangeArrowheads="1"/>
          </p:cNvSpPr>
          <p:nvPr/>
        </p:nvSpPr>
        <p:spPr bwMode="auto">
          <a:xfrm>
            <a:off x="7747000" y="5610226"/>
            <a:ext cx="927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a:t>yes</a:t>
            </a:r>
          </a:p>
        </p:txBody>
      </p:sp>
      <p:sp>
        <p:nvSpPr>
          <p:cNvPr id="23582" name="Textfeld 63">
            <a:extLst>
              <a:ext uri="{FF2B5EF4-FFF2-40B4-BE49-F238E27FC236}">
                <a16:creationId xmlns:a16="http://schemas.microsoft.com/office/drawing/2014/main" id="{F4D16A29-EFAF-4968-AF75-911FBF21CB39}"/>
              </a:ext>
            </a:extLst>
          </p:cNvPr>
          <p:cNvSpPr txBox="1">
            <a:spLocks noChangeArrowheads="1"/>
          </p:cNvSpPr>
          <p:nvPr/>
        </p:nvSpPr>
        <p:spPr bwMode="auto">
          <a:xfrm>
            <a:off x="5880101" y="3631098"/>
            <a:ext cx="68690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lt-LT" altLang="de-DE" sz="1600" dirty="0"/>
              <a:t>taip</a:t>
            </a:r>
            <a:endParaRPr lang="de-AT" altLang="de-DE" sz="1600" dirty="0"/>
          </a:p>
          <a:p>
            <a:endParaRPr lang="de-AT" altLang="de-DE" dirty="0"/>
          </a:p>
        </p:txBody>
      </p:sp>
      <p:sp>
        <p:nvSpPr>
          <p:cNvPr id="23583" name="Textfeld 64">
            <a:extLst>
              <a:ext uri="{FF2B5EF4-FFF2-40B4-BE49-F238E27FC236}">
                <a16:creationId xmlns:a16="http://schemas.microsoft.com/office/drawing/2014/main" id="{3E9D0629-0AA0-4784-9A29-90CDCAADED56}"/>
              </a:ext>
            </a:extLst>
          </p:cNvPr>
          <p:cNvSpPr txBox="1">
            <a:spLocks noChangeArrowheads="1"/>
          </p:cNvSpPr>
          <p:nvPr/>
        </p:nvSpPr>
        <p:spPr bwMode="auto">
          <a:xfrm>
            <a:off x="4623460" y="3491707"/>
            <a:ext cx="451239"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a:t>n</a:t>
            </a:r>
            <a:r>
              <a:rPr lang="lt-LT" altLang="de-DE" sz="1600" dirty="0"/>
              <a:t>e</a:t>
            </a:r>
            <a:endParaRPr lang="de-AT" altLang="de-DE" sz="1600" dirty="0"/>
          </a:p>
        </p:txBody>
      </p:sp>
      <p:sp>
        <p:nvSpPr>
          <p:cNvPr id="23584" name="Textfeld 66">
            <a:extLst>
              <a:ext uri="{FF2B5EF4-FFF2-40B4-BE49-F238E27FC236}">
                <a16:creationId xmlns:a16="http://schemas.microsoft.com/office/drawing/2014/main" id="{4FF4B109-43B6-4E04-BE8F-756E5A583D36}"/>
              </a:ext>
            </a:extLst>
          </p:cNvPr>
          <p:cNvSpPr txBox="1">
            <a:spLocks noChangeArrowheads="1"/>
          </p:cNvSpPr>
          <p:nvPr/>
        </p:nvSpPr>
        <p:spPr bwMode="auto">
          <a:xfrm>
            <a:off x="6549232" y="5418931"/>
            <a:ext cx="5762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lt-LT" altLang="de-DE" sz="1600" dirty="0"/>
              <a:t>taip</a:t>
            </a:r>
            <a:endParaRPr lang="de-AT" altLang="de-DE" sz="1600" dirty="0"/>
          </a:p>
        </p:txBody>
      </p:sp>
      <p:sp>
        <p:nvSpPr>
          <p:cNvPr id="23585" name="Textfeld 67">
            <a:extLst>
              <a:ext uri="{FF2B5EF4-FFF2-40B4-BE49-F238E27FC236}">
                <a16:creationId xmlns:a16="http://schemas.microsoft.com/office/drawing/2014/main" id="{BE7B06D7-3564-4276-8B7B-80C964F9B61A}"/>
              </a:ext>
            </a:extLst>
          </p:cNvPr>
          <p:cNvSpPr txBox="1">
            <a:spLocks noChangeArrowheads="1"/>
          </p:cNvSpPr>
          <p:nvPr/>
        </p:nvSpPr>
        <p:spPr bwMode="auto">
          <a:xfrm>
            <a:off x="4623461" y="5863432"/>
            <a:ext cx="7092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lt-LT" altLang="de-DE" sz="1600" dirty="0"/>
              <a:t>taip</a:t>
            </a:r>
            <a:endParaRPr lang="de-AT" altLang="de-DE" sz="1600" dirty="0"/>
          </a:p>
        </p:txBody>
      </p:sp>
      <p:cxnSp>
        <p:nvCxnSpPr>
          <p:cNvPr id="70" name="Gerade Verbindung mit Pfeil 69">
            <a:extLst>
              <a:ext uri="{FF2B5EF4-FFF2-40B4-BE49-F238E27FC236}">
                <a16:creationId xmlns:a16="http://schemas.microsoft.com/office/drawing/2014/main" id="{A7568D26-66B4-49CA-A4D8-3BCD4A5D4DE1}"/>
              </a:ext>
            </a:extLst>
          </p:cNvPr>
          <p:cNvCxnSpPr/>
          <p:nvPr/>
        </p:nvCxnSpPr>
        <p:spPr>
          <a:xfrm>
            <a:off x="4808538" y="4797426"/>
            <a:ext cx="0" cy="1444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587" name="Textfeld 72">
            <a:extLst>
              <a:ext uri="{FF2B5EF4-FFF2-40B4-BE49-F238E27FC236}">
                <a16:creationId xmlns:a16="http://schemas.microsoft.com/office/drawing/2014/main" id="{A7AD2664-FBA3-4F0D-998A-E95E36DEE057}"/>
              </a:ext>
            </a:extLst>
          </p:cNvPr>
          <p:cNvSpPr txBox="1">
            <a:spLocks noChangeArrowheads="1"/>
          </p:cNvSpPr>
          <p:nvPr/>
        </p:nvSpPr>
        <p:spPr bwMode="auto">
          <a:xfrm>
            <a:off x="4840289" y="4673600"/>
            <a:ext cx="498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a:t>n</a:t>
            </a:r>
            <a:r>
              <a:rPr lang="lt-LT" altLang="de-DE" sz="1600" dirty="0"/>
              <a:t>e</a:t>
            </a:r>
            <a:endParaRPr lang="de-AT" altLang="de-DE" sz="1600" dirty="0"/>
          </a:p>
        </p:txBody>
      </p:sp>
      <p:sp>
        <p:nvSpPr>
          <p:cNvPr id="23588" name="Foliennummernplatzhalter 10">
            <a:extLst>
              <a:ext uri="{FF2B5EF4-FFF2-40B4-BE49-F238E27FC236}">
                <a16:creationId xmlns:a16="http://schemas.microsoft.com/office/drawing/2014/main" id="{F868D991-6468-48D0-B6B0-B02DBCE1C4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F626B00-5734-49F6-8F09-6C6DC0A3F9EC}" type="slidenum">
              <a:rPr lang="fr-FR" altLang="de-DE">
                <a:solidFill>
                  <a:schemeClr val="bg1"/>
                </a:solidFill>
              </a:rPr>
              <a:pPr/>
              <a:t>15</a:t>
            </a:fld>
            <a:endParaRPr lang="fr-FR" altLang="de-DE">
              <a:solidFill>
                <a:schemeClr val="bg1"/>
              </a:solidFill>
            </a:endParaRPr>
          </a:p>
        </p:txBody>
      </p:sp>
      <p:sp>
        <p:nvSpPr>
          <p:cNvPr id="13" name="Textfeld 12">
            <a:extLst>
              <a:ext uri="{FF2B5EF4-FFF2-40B4-BE49-F238E27FC236}">
                <a16:creationId xmlns:a16="http://schemas.microsoft.com/office/drawing/2014/main" id="{CF96140F-C967-477D-AA1E-9878DD373241}"/>
              </a:ext>
            </a:extLst>
          </p:cNvPr>
          <p:cNvSpPr txBox="1"/>
          <p:nvPr/>
        </p:nvSpPr>
        <p:spPr>
          <a:xfrm>
            <a:off x="4444842" y="2628446"/>
            <a:ext cx="612775" cy="338554"/>
          </a:xfrm>
          <a:prstGeom prst="rect">
            <a:avLst/>
          </a:prstGeom>
          <a:noFill/>
        </p:spPr>
        <p:txBody>
          <a:bodyPr wrap="square" rtlCol="0">
            <a:spAutoFit/>
          </a:bodyPr>
          <a:lstStyle/>
          <a:p>
            <a:r>
              <a:rPr lang="lt-LT" sz="1600" dirty="0"/>
              <a:t>taip</a:t>
            </a:r>
            <a:endParaRPr lang="de-AT" sz="1600" dirty="0"/>
          </a:p>
        </p:txBody>
      </p:sp>
      <p:sp>
        <p:nvSpPr>
          <p:cNvPr id="23" name="Additionszeichen 22">
            <a:extLst>
              <a:ext uri="{FF2B5EF4-FFF2-40B4-BE49-F238E27FC236}">
                <a16:creationId xmlns:a16="http://schemas.microsoft.com/office/drawing/2014/main" id="{8F015443-BB71-4602-ADAB-D9916377FB1F}"/>
              </a:ext>
            </a:extLst>
          </p:cNvPr>
          <p:cNvSpPr/>
          <p:nvPr/>
        </p:nvSpPr>
        <p:spPr>
          <a:xfrm>
            <a:off x="7323589" y="1500065"/>
            <a:ext cx="276837" cy="321286"/>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39" name="Textfeld 38">
            <a:extLst>
              <a:ext uri="{FF2B5EF4-FFF2-40B4-BE49-F238E27FC236}">
                <a16:creationId xmlns:a16="http://schemas.microsoft.com/office/drawing/2014/main" id="{125A64EC-F180-47EE-AD76-03BA67D51D2A}"/>
              </a:ext>
            </a:extLst>
          </p:cNvPr>
          <p:cNvSpPr txBox="1"/>
          <p:nvPr/>
        </p:nvSpPr>
        <p:spPr>
          <a:xfrm>
            <a:off x="3122710" y="5302638"/>
            <a:ext cx="880891" cy="338554"/>
          </a:xfrm>
          <a:prstGeom prst="rect">
            <a:avLst/>
          </a:prstGeom>
          <a:noFill/>
        </p:spPr>
        <p:txBody>
          <a:bodyPr wrap="square" rtlCol="0">
            <a:spAutoFit/>
          </a:bodyPr>
          <a:lstStyle/>
          <a:p>
            <a:r>
              <a:rPr lang="lt-LT" sz="1600" dirty="0"/>
              <a:t>taip</a:t>
            </a:r>
            <a:endParaRPr lang="de-AT"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01629" y="314324"/>
            <a:ext cx="10515600" cy="1325563"/>
          </a:xfrm>
        </p:spPr>
        <p:txBody>
          <a:bodyPr/>
          <a:lstStyle/>
          <a:p>
            <a:r>
              <a:rPr lang="lt-LT" b="1" noProof="0" dirty="0"/>
              <a:t>Dalykinė kompetencija </a:t>
            </a:r>
            <a:r>
              <a:rPr lang="en-GB" b="1" noProof="0" dirty="0"/>
              <a:t>X – </a:t>
            </a:r>
            <a:r>
              <a:rPr lang="lt-LT" b="1" noProof="0" dirty="0"/>
              <a:t>nesutarimai</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01629" y="1822449"/>
            <a:ext cx="10130494" cy="4351338"/>
          </a:xfrm>
        </p:spPr>
        <p:txBody>
          <a:bodyPr>
            <a:normAutofit/>
          </a:bodyPr>
          <a:lstStyle/>
          <a:p>
            <a:pPr marL="457200" lvl="1" indent="0" algn="just">
              <a:buNone/>
              <a:defRPr/>
            </a:pPr>
            <a:r>
              <a:rPr lang="en-GB" b="1" noProof="0" dirty="0"/>
              <a:t>25</a:t>
            </a:r>
            <a:r>
              <a:rPr lang="lt-LT" b="1" noProof="0" dirty="0"/>
              <a:t> straipsnis</a:t>
            </a:r>
            <a:endParaRPr lang="en-GB" b="1" noProof="0" dirty="0"/>
          </a:p>
          <a:p>
            <a:pPr marL="914400" lvl="1" indent="-457200" algn="just">
              <a:buFont typeface="+mj-lt"/>
              <a:buAutoNum type="arabicPeriod" startAt="6"/>
              <a:defRPr/>
            </a:pPr>
            <a:r>
              <a:rPr lang="lt-LT" sz="2200" b="0" i="0" dirty="0">
                <a:solidFill>
                  <a:srgbClr val="333333"/>
                </a:solidFill>
                <a:effectLst/>
                <a:latin typeface="Roboto" panose="02000000000000000000" pitchFamily="2" charset="0"/>
              </a:rPr>
              <a:t>Jei Europos prokuratūra ir nacionalinės prokuratūros nesutaria dėl to, ar nusikalstami veiksmai patenka į </a:t>
            </a:r>
            <a:r>
              <a:rPr lang="lt-LT" sz="2200" b="1" i="0" dirty="0">
                <a:solidFill>
                  <a:srgbClr val="333333"/>
                </a:solidFill>
                <a:effectLst/>
                <a:latin typeface="Roboto" panose="02000000000000000000" pitchFamily="2" charset="0"/>
              </a:rPr>
              <a:t>22 straipsnio 2 </a:t>
            </a:r>
            <a:r>
              <a:rPr lang="lt-LT" sz="2200" b="0" i="0" dirty="0">
                <a:solidFill>
                  <a:srgbClr val="333333"/>
                </a:solidFill>
                <a:effectLst/>
                <a:latin typeface="Roboto" panose="02000000000000000000" pitchFamily="2" charset="0"/>
              </a:rPr>
              <a:t>arba </a:t>
            </a:r>
            <a:r>
              <a:rPr lang="lt-LT" sz="2200" b="1" i="0" dirty="0">
                <a:solidFill>
                  <a:srgbClr val="333333"/>
                </a:solidFill>
                <a:effectLst/>
                <a:latin typeface="Roboto" panose="02000000000000000000" pitchFamily="2" charset="0"/>
              </a:rPr>
              <a:t>3 dalies </a:t>
            </a:r>
            <a:r>
              <a:rPr lang="lt-LT" sz="2200" b="0" i="0" dirty="0">
                <a:solidFill>
                  <a:srgbClr val="333333"/>
                </a:solidFill>
                <a:effectLst/>
                <a:latin typeface="Roboto" panose="02000000000000000000" pitchFamily="2" charset="0"/>
              </a:rPr>
              <a:t>ar </a:t>
            </a:r>
            <a:r>
              <a:rPr lang="lt-LT" sz="2200" b="1" i="0" dirty="0">
                <a:solidFill>
                  <a:srgbClr val="333333"/>
                </a:solidFill>
                <a:effectLst/>
                <a:latin typeface="Roboto" panose="02000000000000000000" pitchFamily="2" charset="0"/>
              </a:rPr>
              <a:t>25 straipsnio 2 </a:t>
            </a:r>
            <a:r>
              <a:rPr lang="lt-LT" sz="2200" b="0" i="0" dirty="0">
                <a:solidFill>
                  <a:srgbClr val="333333"/>
                </a:solidFill>
                <a:effectLst/>
                <a:latin typeface="Roboto" panose="02000000000000000000" pitchFamily="2" charset="0"/>
              </a:rPr>
              <a:t>arba </a:t>
            </a:r>
            <a:r>
              <a:rPr lang="lt-LT" sz="2200" b="1" i="0" dirty="0">
                <a:solidFill>
                  <a:srgbClr val="333333"/>
                </a:solidFill>
                <a:effectLst/>
                <a:latin typeface="Roboto" panose="02000000000000000000" pitchFamily="2" charset="0"/>
              </a:rPr>
              <a:t>3 dalies </a:t>
            </a:r>
            <a:r>
              <a:rPr lang="lt-LT" sz="2200" b="0" i="0" dirty="0">
                <a:solidFill>
                  <a:srgbClr val="333333"/>
                </a:solidFill>
                <a:effectLst/>
                <a:latin typeface="Roboto" panose="02000000000000000000" pitchFamily="2" charset="0"/>
              </a:rPr>
              <a:t>taikymo sritį, sprendimą, kas turi būti kompetentingas tirti bylą, priima </a:t>
            </a:r>
            <a:r>
              <a:rPr lang="lt-LT" sz="2200" b="1" i="0" dirty="0">
                <a:solidFill>
                  <a:srgbClr val="333333"/>
                </a:solidFill>
                <a:effectLst/>
                <a:latin typeface="Roboto" panose="02000000000000000000" pitchFamily="2" charset="0"/>
              </a:rPr>
              <a:t>nacionalinės institucijos</a:t>
            </a:r>
            <a:r>
              <a:rPr lang="lt-LT" sz="2200" b="0" i="0" dirty="0">
                <a:solidFill>
                  <a:srgbClr val="333333"/>
                </a:solidFill>
                <a:effectLst/>
                <a:latin typeface="Roboto" panose="02000000000000000000" pitchFamily="2" charset="0"/>
              </a:rPr>
              <a:t>, kompetentingos priimti sprendimą dėl baudžiamojo persekiojimo kompetencijos priskyrimo nacionaliniu lygmeniu. Valstybės narės nustato, kuri nacionalinė institucija priims sprendimą dėl kompetencijos priskyrimo.</a:t>
            </a: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1222B1E8-8276-4E90-B350-E5BAB4D7AC2C}"/>
              </a:ext>
            </a:extLst>
          </p:cNvPr>
          <p:cNvSpPr>
            <a:spLocks noGrp="1"/>
          </p:cNvSpPr>
          <p:nvPr>
            <p:ph type="sldNum" sz="quarter" idx="12"/>
          </p:nvPr>
        </p:nvSpPr>
        <p:spPr/>
        <p:txBody>
          <a:bodyPr/>
          <a:lstStyle/>
          <a:p>
            <a:fld id="{826CE9DA-0CC2-4A9E-A617-0548961698AD}" type="slidenum">
              <a:rPr lang="de-AT" smtClean="0">
                <a:solidFill>
                  <a:schemeClr val="bg1"/>
                </a:solidFill>
              </a:rPr>
              <a:t>16</a:t>
            </a:fld>
            <a:endParaRPr lang="de-AT" dirty="0">
              <a:solidFill>
                <a:schemeClr val="bg1"/>
              </a:solidFill>
            </a:endParaRPr>
          </a:p>
        </p:txBody>
      </p:sp>
    </p:spTree>
    <p:extLst>
      <p:ext uri="{BB962C8B-B14F-4D97-AF65-F5344CB8AC3E}">
        <p14:creationId xmlns:p14="http://schemas.microsoft.com/office/powerpoint/2010/main" val="2387299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87329" y="414016"/>
            <a:ext cx="10515600" cy="1325563"/>
          </a:xfrm>
        </p:spPr>
        <p:txBody>
          <a:bodyPr/>
          <a:lstStyle/>
          <a:p>
            <a:r>
              <a:rPr lang="lt-LT" b="1" noProof="0" dirty="0"/>
              <a:t>Dalykinė kompetencija </a:t>
            </a:r>
            <a:r>
              <a:rPr lang="en-GB" b="1" dirty="0"/>
              <a:t>XI</a:t>
            </a:r>
            <a:r>
              <a:rPr lang="en-GB" b="1" noProof="0" dirty="0"/>
              <a:t> – </a:t>
            </a:r>
            <a:r>
              <a:rPr lang="lt-LT" b="1" noProof="0" dirty="0"/>
              <a:t>nesutarimai</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7329" y="1739579"/>
            <a:ext cx="9930775" cy="4351338"/>
          </a:xfrm>
        </p:spPr>
        <p:txBody>
          <a:bodyPr>
            <a:normAutofit fontScale="92500" lnSpcReduction="20000"/>
          </a:bodyPr>
          <a:lstStyle/>
          <a:p>
            <a:pPr algn="just">
              <a:buFont typeface="Wingdings" panose="05000000000000000000" pitchFamily="2" charset="2"/>
              <a:buChar char="Ø"/>
              <a:defRPr/>
            </a:pPr>
            <a:r>
              <a:rPr lang="en-GB" b="1" dirty="0"/>
              <a:t>Na</a:t>
            </a:r>
            <a:r>
              <a:rPr lang="lt-LT" b="1" dirty="0" err="1"/>
              <a:t>cionalinės</a:t>
            </a:r>
            <a:r>
              <a:rPr lang="lt-LT" b="1" dirty="0"/>
              <a:t> institucijos </a:t>
            </a:r>
            <a:r>
              <a:rPr lang="lt-LT" noProof="0" dirty="0"/>
              <a:t>sprendžia nesutarimus tarp Europos prokuratūros ir nacionalinių baudžiamojo persekiojimo institucijų dėl tokių klausimų</a:t>
            </a:r>
            <a:r>
              <a:rPr lang="en-GB" noProof="0" dirty="0"/>
              <a:t> (25 </a:t>
            </a:r>
            <a:r>
              <a:rPr lang="lt-LT" noProof="0" dirty="0"/>
              <a:t>str. </a:t>
            </a:r>
            <a:r>
              <a:rPr lang="en-GB" noProof="0" dirty="0"/>
              <a:t>6</a:t>
            </a:r>
            <a:r>
              <a:rPr lang="lt-LT" noProof="0" dirty="0"/>
              <a:t> d.</a:t>
            </a:r>
            <a:r>
              <a:rPr lang="en-GB" noProof="0" dirty="0"/>
              <a:t>)</a:t>
            </a:r>
            <a:r>
              <a:rPr lang="lt-LT" dirty="0"/>
              <a:t>:</a:t>
            </a:r>
            <a:endParaRPr lang="en-GB" noProof="0" dirty="0"/>
          </a:p>
          <a:p>
            <a:pPr lvl="1" algn="just">
              <a:buFont typeface="Wingdings" panose="05000000000000000000" pitchFamily="2" charset="2"/>
              <a:buChar char="ü"/>
              <a:defRPr/>
            </a:pPr>
            <a:r>
              <a:rPr lang="lt-LT" noProof="0" dirty="0"/>
              <a:t>Dalyvavimo nusikalstamos organizacijos veikloje ir tokios veiklos tikslų</a:t>
            </a:r>
            <a:r>
              <a:rPr lang="en-GB" noProof="0" dirty="0"/>
              <a:t> (22 </a:t>
            </a:r>
            <a:r>
              <a:rPr lang="lt-LT" noProof="0" dirty="0"/>
              <a:t>str. </a:t>
            </a:r>
            <a:r>
              <a:rPr lang="en-GB" noProof="0" dirty="0"/>
              <a:t>2</a:t>
            </a:r>
            <a:r>
              <a:rPr lang="lt-LT" noProof="0" dirty="0"/>
              <a:t> d.</a:t>
            </a:r>
            <a:r>
              <a:rPr lang="en-GB" noProof="0" dirty="0"/>
              <a:t>)</a:t>
            </a:r>
            <a:r>
              <a:rPr lang="lt-LT" noProof="0" dirty="0"/>
              <a:t>,</a:t>
            </a:r>
            <a:endParaRPr lang="en-GB" noProof="0" dirty="0"/>
          </a:p>
          <a:p>
            <a:pPr lvl="1" algn="just">
              <a:buFont typeface="Wingdings" panose="05000000000000000000" pitchFamily="2" charset="2"/>
              <a:buChar char="ü"/>
              <a:defRPr/>
            </a:pPr>
            <a:r>
              <a:rPr lang="lt-LT" noProof="0" dirty="0"/>
              <a:t>Neatsiejamai susijusių nusikalstamų veikų, įskaitant bausmių palyginimą</a:t>
            </a:r>
            <a:r>
              <a:rPr lang="en-GB" noProof="0" dirty="0"/>
              <a:t> (22 </a:t>
            </a:r>
            <a:r>
              <a:rPr lang="lt-LT" noProof="0" dirty="0"/>
              <a:t>str. </a:t>
            </a:r>
            <a:r>
              <a:rPr lang="en-GB" noProof="0" dirty="0"/>
              <a:t> 3</a:t>
            </a:r>
            <a:r>
              <a:rPr lang="lt-LT" noProof="0" dirty="0"/>
              <a:t> d.</a:t>
            </a:r>
            <a:r>
              <a:rPr lang="en-GB" noProof="0" dirty="0"/>
              <a:t>, 25 </a:t>
            </a:r>
            <a:r>
              <a:rPr lang="lt-LT" noProof="0" dirty="0"/>
              <a:t>str. </a:t>
            </a:r>
            <a:r>
              <a:rPr lang="en-GB" noProof="0" dirty="0"/>
              <a:t>3</a:t>
            </a:r>
            <a:r>
              <a:rPr lang="lt-LT" noProof="0" dirty="0"/>
              <a:t> d. </a:t>
            </a:r>
            <a:r>
              <a:rPr lang="en-GB" noProof="0" dirty="0"/>
              <a:t>a</a:t>
            </a:r>
            <a:r>
              <a:rPr lang="lt-LT" noProof="0" dirty="0"/>
              <a:t> p.</a:t>
            </a:r>
            <a:r>
              <a:rPr lang="en-GB" noProof="0" dirty="0"/>
              <a:t>)</a:t>
            </a:r>
          </a:p>
          <a:p>
            <a:pPr lvl="1" algn="just">
              <a:buFont typeface="Wingdings" panose="05000000000000000000" pitchFamily="2" charset="2"/>
              <a:buChar char="ü"/>
              <a:defRPr/>
            </a:pPr>
            <a:r>
              <a:rPr lang="lt-LT" noProof="0" dirty="0"/>
              <a:t>Nedidelės vertės nusikalstamų veikų </a:t>
            </a:r>
            <a:r>
              <a:rPr lang="en-GB" noProof="0" dirty="0"/>
              <a:t>(25 </a:t>
            </a:r>
            <a:r>
              <a:rPr lang="lt-LT" noProof="0" dirty="0"/>
              <a:t>str. </a:t>
            </a:r>
            <a:r>
              <a:rPr lang="en-GB" noProof="0" dirty="0"/>
              <a:t>2</a:t>
            </a:r>
            <a:r>
              <a:rPr lang="lt-LT" noProof="0" dirty="0"/>
              <a:t> d.</a:t>
            </a:r>
            <a:r>
              <a:rPr lang="en-GB" noProof="0" dirty="0"/>
              <a:t>)</a:t>
            </a:r>
          </a:p>
          <a:p>
            <a:pPr lvl="1" algn="just">
              <a:buFont typeface="Wingdings" panose="05000000000000000000" pitchFamily="2" charset="2"/>
              <a:buChar char="ü"/>
              <a:defRPr/>
            </a:pPr>
            <a:r>
              <a:rPr lang="lt-LT" noProof="0" dirty="0"/>
              <a:t>Žalos, padarytos ES ir kitiems nukentėjusiesiems, palyginimo</a:t>
            </a:r>
            <a:r>
              <a:rPr lang="en-GB" noProof="0" dirty="0"/>
              <a:t> (25 </a:t>
            </a:r>
            <a:r>
              <a:rPr lang="lt-LT" noProof="0" dirty="0"/>
              <a:t>str. </a:t>
            </a:r>
            <a:r>
              <a:rPr lang="en-GB" noProof="0" dirty="0"/>
              <a:t>3</a:t>
            </a:r>
            <a:r>
              <a:rPr lang="lt-LT" noProof="0" dirty="0"/>
              <a:t> d. </a:t>
            </a:r>
            <a:r>
              <a:rPr lang="en-GB" noProof="0" dirty="0"/>
              <a:t>b</a:t>
            </a:r>
            <a:r>
              <a:rPr lang="lt-LT" noProof="0" dirty="0"/>
              <a:t> p.</a:t>
            </a:r>
            <a:r>
              <a:rPr lang="en-GB" noProof="0" dirty="0"/>
              <a:t>)</a:t>
            </a:r>
            <a:r>
              <a:rPr lang="lt-LT" noProof="0" dirty="0"/>
              <a:t>.</a:t>
            </a:r>
            <a:endParaRPr lang="en-GB" noProof="0" dirty="0"/>
          </a:p>
          <a:p>
            <a:pPr algn="just">
              <a:buFont typeface="Wingdings" panose="05000000000000000000" pitchFamily="2" charset="2"/>
              <a:buChar char="Ø"/>
              <a:defRPr/>
            </a:pPr>
            <a:r>
              <a:rPr lang="lt-LT" dirty="0"/>
              <a:t>V</a:t>
            </a:r>
            <a:r>
              <a:rPr lang="lt-LT" noProof="0" dirty="0" err="1"/>
              <a:t>alstybės</a:t>
            </a:r>
            <a:r>
              <a:rPr lang="lt-LT" noProof="0" dirty="0"/>
              <a:t> narės nurodyta nacionalinė institucija </a:t>
            </a:r>
            <a:r>
              <a:rPr lang="en-GB" noProof="0" dirty="0"/>
              <a:t>(</a:t>
            </a:r>
            <a:r>
              <a:rPr lang="lt-LT" noProof="0" dirty="0"/>
              <a:t>pvz., generalinė prokuratūra</a:t>
            </a:r>
            <a:r>
              <a:rPr lang="en-GB" noProof="0" dirty="0"/>
              <a:t>)</a:t>
            </a:r>
          </a:p>
          <a:p>
            <a:pPr algn="just">
              <a:buFont typeface="Wingdings" panose="05000000000000000000" pitchFamily="2" charset="2"/>
              <a:buChar char="Ø"/>
              <a:defRPr/>
            </a:pPr>
            <a:r>
              <a:rPr lang="lt-LT" b="1" noProof="0" dirty="0"/>
              <a:t>Valstybė narė neturi kompetencijos </a:t>
            </a:r>
            <a:r>
              <a:rPr lang="lt-LT" noProof="0" dirty="0"/>
              <a:t>spręsti, ar veiksmas yra (nėra) finansiniams interesams kenkianti nusikalstama veika </a:t>
            </a:r>
            <a:r>
              <a:rPr lang="en-GB" noProof="0" dirty="0"/>
              <a:t>(22 </a:t>
            </a:r>
            <a:r>
              <a:rPr lang="lt-LT" noProof="0" dirty="0"/>
              <a:t>str. </a:t>
            </a:r>
            <a:r>
              <a:rPr lang="en-GB" noProof="0" dirty="0"/>
              <a:t>1</a:t>
            </a:r>
            <a:r>
              <a:rPr lang="lt-LT" noProof="0" dirty="0"/>
              <a:t> d.</a:t>
            </a:r>
            <a:r>
              <a:rPr lang="en-GB" noProof="0" dirty="0"/>
              <a:t>)</a:t>
            </a:r>
            <a:r>
              <a:rPr lang="lt-LT" noProof="0" dirty="0"/>
              <a:t>.</a:t>
            </a: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F1B62750-35F7-49C5-8B55-0E558C6F9E7B}"/>
              </a:ext>
            </a:extLst>
          </p:cNvPr>
          <p:cNvSpPr>
            <a:spLocks noGrp="1"/>
          </p:cNvSpPr>
          <p:nvPr>
            <p:ph type="sldNum" sz="quarter" idx="12"/>
          </p:nvPr>
        </p:nvSpPr>
        <p:spPr/>
        <p:txBody>
          <a:bodyPr/>
          <a:lstStyle/>
          <a:p>
            <a:fld id="{826CE9DA-0CC2-4A9E-A617-0548961698AD}" type="slidenum">
              <a:rPr lang="de-AT" smtClean="0">
                <a:solidFill>
                  <a:schemeClr val="bg1"/>
                </a:solidFill>
              </a:rPr>
              <a:t>17</a:t>
            </a:fld>
            <a:endParaRPr lang="de-AT" dirty="0">
              <a:solidFill>
                <a:schemeClr val="bg1"/>
              </a:solidFill>
            </a:endParaRPr>
          </a:p>
        </p:txBody>
      </p:sp>
    </p:spTree>
    <p:extLst>
      <p:ext uri="{BB962C8B-B14F-4D97-AF65-F5344CB8AC3E}">
        <p14:creationId xmlns:p14="http://schemas.microsoft.com/office/powerpoint/2010/main" val="426414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06327" y="365125"/>
            <a:ext cx="9874587" cy="1325563"/>
          </a:xfrm>
        </p:spPr>
        <p:txBody>
          <a:bodyPr>
            <a:normAutofit/>
          </a:bodyPr>
          <a:lstStyle/>
          <a:p>
            <a:r>
              <a:rPr lang="en-GB" altLang="de-DE" b="1" noProof="0" dirty="0" err="1"/>
              <a:t>Teritori</a:t>
            </a:r>
            <a:r>
              <a:rPr lang="lt-LT" altLang="de-DE" b="1" noProof="0" dirty="0"/>
              <a:t>nė ir asmeninė kompetencija </a:t>
            </a:r>
            <a:r>
              <a:rPr lang="en-GB" altLang="de-DE" b="1" noProof="0" dirty="0"/>
              <a:t>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06327" y="1900343"/>
            <a:ext cx="9874587" cy="4095750"/>
          </a:xfrm>
        </p:spPr>
        <p:txBody>
          <a:bodyPr>
            <a:normAutofit fontScale="92500"/>
          </a:bodyPr>
          <a:lstStyle/>
          <a:p>
            <a:pPr marL="0" indent="0" algn="just">
              <a:buNone/>
              <a:defRPr/>
            </a:pPr>
            <a:r>
              <a:rPr lang="en-GB" b="1" noProof="0" dirty="0"/>
              <a:t>23</a:t>
            </a:r>
            <a:r>
              <a:rPr lang="lt-LT" b="1" noProof="0" dirty="0"/>
              <a:t> straipsnis</a:t>
            </a:r>
            <a:endParaRPr lang="en-GB" b="1" noProof="0" dirty="0"/>
          </a:p>
          <a:p>
            <a:pPr marL="0" indent="0" algn="just">
              <a:buNone/>
              <a:defRPr/>
            </a:pPr>
            <a:r>
              <a:rPr lang="lt-LT" sz="2400" b="0" i="0" dirty="0">
                <a:solidFill>
                  <a:srgbClr val="333333"/>
                </a:solidFill>
                <a:effectLst/>
                <a:latin typeface="Roboto" panose="02000000000000000000" pitchFamily="2" charset="0"/>
              </a:rPr>
              <a:t>Europos prokuratūra yra kompetentinga 22 straipsnyje nurodytų nusikalstamų veikų atžvilgiu, kai</a:t>
            </a:r>
            <a:r>
              <a:rPr lang="en-US" sz="2400" dirty="0"/>
              <a:t>: </a:t>
            </a:r>
          </a:p>
          <a:p>
            <a:pPr marL="0" indent="0" algn="just">
              <a:buNone/>
              <a:defRPr/>
            </a:pPr>
            <a:r>
              <a:rPr lang="en-US" sz="2400" dirty="0"/>
              <a:t>(a) </a:t>
            </a:r>
            <a:r>
              <a:rPr lang="lt-LT" sz="2400" b="0" i="0" dirty="0">
                <a:solidFill>
                  <a:srgbClr val="333333"/>
                </a:solidFill>
                <a:effectLst/>
                <a:latin typeface="Roboto" panose="02000000000000000000" pitchFamily="2" charset="0"/>
              </a:rPr>
              <a:t>nusikalstama veika </a:t>
            </a:r>
            <a:r>
              <a:rPr lang="lt-LT" sz="2400" b="1" i="0" dirty="0">
                <a:solidFill>
                  <a:srgbClr val="333333"/>
                </a:solidFill>
                <a:effectLst/>
                <a:latin typeface="Roboto" panose="02000000000000000000" pitchFamily="2" charset="0"/>
              </a:rPr>
              <a:t>visa arba iš dalies buvo įvykdyta </a:t>
            </a:r>
            <a:r>
              <a:rPr lang="lt-LT" sz="2400" b="0" i="0" dirty="0">
                <a:solidFill>
                  <a:srgbClr val="333333"/>
                </a:solidFill>
                <a:effectLst/>
                <a:latin typeface="Roboto" panose="02000000000000000000" pitchFamily="2" charset="0"/>
              </a:rPr>
              <a:t>vienos ar kelių valstybių narių teritorijoje</a:t>
            </a:r>
            <a:r>
              <a:rPr lang="en-US" sz="2400" dirty="0"/>
              <a:t>; </a:t>
            </a:r>
          </a:p>
          <a:p>
            <a:pPr marL="0" indent="0" algn="just">
              <a:buNone/>
              <a:defRPr/>
            </a:pPr>
            <a:r>
              <a:rPr lang="en-US" sz="2400" dirty="0"/>
              <a:t>(b) </a:t>
            </a:r>
            <a:r>
              <a:rPr lang="lt-LT" sz="2400" b="0" i="0" dirty="0">
                <a:solidFill>
                  <a:srgbClr val="333333"/>
                </a:solidFill>
                <a:effectLst/>
                <a:latin typeface="Roboto" panose="02000000000000000000" pitchFamily="2" charset="0"/>
              </a:rPr>
              <a:t>nusikalstamą veiką įvykdė </a:t>
            </a:r>
            <a:r>
              <a:rPr lang="lt-LT" sz="2400" b="1" i="0" dirty="0">
                <a:solidFill>
                  <a:srgbClr val="333333"/>
                </a:solidFill>
                <a:effectLst/>
                <a:latin typeface="Roboto" panose="02000000000000000000" pitchFamily="2" charset="0"/>
              </a:rPr>
              <a:t>valstybės narės pilietis</a:t>
            </a:r>
            <a:r>
              <a:rPr lang="lt-LT" sz="2400" b="0" i="0" dirty="0">
                <a:solidFill>
                  <a:srgbClr val="333333"/>
                </a:solidFill>
                <a:effectLst/>
                <a:latin typeface="Roboto" panose="02000000000000000000" pitchFamily="2" charset="0"/>
              </a:rPr>
              <a:t>, jei ta valstybė narė turi jurisdikciją tokių ne jos teritorijoje įvykdytų nusikalstamų veikų atžvilgiu arba</a:t>
            </a:r>
            <a:r>
              <a:rPr lang="en-US" sz="2400" dirty="0"/>
              <a:t> </a:t>
            </a:r>
          </a:p>
          <a:p>
            <a:pPr marL="0" indent="0" algn="just">
              <a:buNone/>
              <a:defRPr/>
            </a:pPr>
            <a:r>
              <a:rPr lang="en-US" sz="2400" dirty="0"/>
              <a:t>(c) </a:t>
            </a:r>
            <a:r>
              <a:rPr lang="lt-LT" sz="2400" b="0" i="0" dirty="0">
                <a:solidFill>
                  <a:srgbClr val="333333"/>
                </a:solidFill>
                <a:effectLst/>
                <a:latin typeface="Roboto" panose="02000000000000000000" pitchFamily="2" charset="0"/>
              </a:rPr>
              <a:t>nusikalstamą veiką </a:t>
            </a:r>
            <a:r>
              <a:rPr lang="lt-LT" sz="2400" b="1" i="0" dirty="0">
                <a:solidFill>
                  <a:srgbClr val="333333"/>
                </a:solidFill>
                <a:effectLst/>
                <a:latin typeface="Roboto" panose="02000000000000000000" pitchFamily="2" charset="0"/>
              </a:rPr>
              <a:t>ne </a:t>
            </a:r>
            <a:r>
              <a:rPr lang="lt-LT" sz="2400" b="0" i="0" dirty="0">
                <a:solidFill>
                  <a:srgbClr val="333333"/>
                </a:solidFill>
                <a:effectLst/>
                <a:latin typeface="Roboto" panose="02000000000000000000" pitchFamily="2" charset="0"/>
              </a:rPr>
              <a:t>a punkte </a:t>
            </a:r>
            <a:r>
              <a:rPr lang="lt-LT" sz="2400" b="1" i="0" dirty="0">
                <a:solidFill>
                  <a:srgbClr val="333333"/>
                </a:solidFill>
                <a:effectLst/>
                <a:latin typeface="Roboto" panose="02000000000000000000" pitchFamily="2" charset="0"/>
              </a:rPr>
              <a:t>nurodytose teritorijose </a:t>
            </a:r>
            <a:r>
              <a:rPr lang="lt-LT" sz="2400" b="0" i="0" dirty="0">
                <a:solidFill>
                  <a:srgbClr val="333333"/>
                </a:solidFill>
                <a:effectLst/>
                <a:latin typeface="Roboto" panose="02000000000000000000" pitchFamily="2" charset="0"/>
              </a:rPr>
              <a:t>įvykdė asmuo, kuriam nusikalstamos veikos vykdymo metu buvo taikomi </a:t>
            </a:r>
            <a:r>
              <a:rPr lang="lt-LT" sz="2400" b="1" i="0" dirty="0">
                <a:solidFill>
                  <a:srgbClr val="333333"/>
                </a:solidFill>
                <a:effectLst/>
                <a:latin typeface="Roboto" panose="02000000000000000000" pitchFamily="2" charset="0"/>
              </a:rPr>
              <a:t>Tarnybos nuostatai </a:t>
            </a:r>
            <a:r>
              <a:rPr lang="lt-LT" sz="2400" b="0" i="0" dirty="0">
                <a:solidFill>
                  <a:srgbClr val="333333"/>
                </a:solidFill>
                <a:effectLst/>
                <a:latin typeface="Roboto" panose="02000000000000000000" pitchFamily="2" charset="0"/>
              </a:rPr>
              <a:t>ar Įdarbinimo sąlygos, jei ta valstybė narė turi jurisdikciją tokių ne jos teritorijoje įvykdytų nusikalstamų veikų atžvilgiu.</a:t>
            </a:r>
            <a:endParaRPr lang="en-GB" sz="2400" noProof="0" dirty="0"/>
          </a:p>
          <a:p>
            <a:pPr marL="1371600" lvl="2" indent="-514350">
              <a:defRPr/>
            </a:pPr>
            <a:endParaRPr lang="en-GB"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18</a:t>
            </a:fld>
            <a:endParaRPr lang="fr-FR" altLang="de-DE">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692092" y="395271"/>
            <a:ext cx="10515600" cy="1325563"/>
          </a:xfrm>
        </p:spPr>
        <p:txBody>
          <a:bodyPr>
            <a:normAutofit/>
          </a:bodyPr>
          <a:lstStyle/>
          <a:p>
            <a:r>
              <a:rPr lang="en-GB" altLang="de-DE" b="1" noProof="0" dirty="0" err="1"/>
              <a:t>Teritori</a:t>
            </a:r>
            <a:r>
              <a:rPr lang="lt-LT" altLang="de-DE" b="1" noProof="0" dirty="0"/>
              <a:t>nė ir asmeninė kompetencija</a:t>
            </a:r>
            <a:r>
              <a:rPr lang="en-GB" altLang="de-DE" b="1" noProof="0" dirty="0"/>
              <a:t> 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692092" y="1819956"/>
            <a:ext cx="9949112" cy="4095750"/>
          </a:xfrm>
        </p:spPr>
        <p:txBody>
          <a:bodyPr>
            <a:normAutofit fontScale="92500"/>
          </a:bodyPr>
          <a:lstStyle/>
          <a:p>
            <a:pPr marL="0" indent="0" algn="just">
              <a:buNone/>
              <a:defRPr/>
            </a:pPr>
            <a:r>
              <a:rPr lang="en-GB" noProof="0" dirty="0"/>
              <a:t>23</a:t>
            </a:r>
            <a:r>
              <a:rPr lang="lt-LT" noProof="0" dirty="0"/>
              <a:t> straipsnis</a:t>
            </a:r>
            <a:r>
              <a:rPr lang="en-GB" noProof="0" dirty="0"/>
              <a:t>: </a:t>
            </a:r>
            <a:r>
              <a:rPr lang="lt-LT" noProof="0" dirty="0"/>
              <a:t>įvykdyta nusikalstama veika</a:t>
            </a:r>
            <a:endParaRPr lang="en-GB" noProof="0" dirty="0"/>
          </a:p>
          <a:p>
            <a:pPr algn="just">
              <a:buFont typeface="Wingdings" panose="05000000000000000000" pitchFamily="2" charset="2"/>
              <a:buChar char="Ø"/>
              <a:defRPr/>
            </a:pPr>
            <a:r>
              <a:rPr lang="lt-LT" noProof="0" dirty="0"/>
              <a:t>vienos ar kelių valstybių narių </a:t>
            </a:r>
            <a:r>
              <a:rPr lang="lt-LT" b="1" noProof="0" dirty="0"/>
              <a:t>teritorijoje </a:t>
            </a:r>
            <a:r>
              <a:rPr lang="en-GB" noProof="0" dirty="0"/>
              <a:t>(</a:t>
            </a:r>
            <a:r>
              <a:rPr lang="lt-LT" noProof="0" dirty="0"/>
              <a:t>visa arba dalis tokios veikos</a:t>
            </a:r>
            <a:r>
              <a:rPr lang="en-GB" noProof="0" dirty="0"/>
              <a:t>)</a:t>
            </a:r>
          </a:p>
          <a:p>
            <a:pPr algn="just">
              <a:buFont typeface="Wingdings" panose="05000000000000000000" pitchFamily="2" charset="2"/>
              <a:buChar char="Ø"/>
              <a:defRPr/>
            </a:pPr>
            <a:r>
              <a:rPr lang="lt-LT" b="1" dirty="0"/>
              <a:t>Ją įvykdė valstybės narės pilietis</a:t>
            </a:r>
            <a:endParaRPr lang="en-GB" b="1" noProof="0" dirty="0"/>
          </a:p>
          <a:p>
            <a:pPr lvl="1" algn="just">
              <a:buFont typeface="Wingdings" panose="05000000000000000000" pitchFamily="2" charset="2"/>
              <a:buChar char="ü"/>
              <a:defRPr/>
            </a:pPr>
            <a:r>
              <a:rPr lang="lt-LT" noProof="0" dirty="0">
                <a:solidFill>
                  <a:schemeClr val="tx1"/>
                </a:solidFill>
              </a:rPr>
              <a:t>Su sąlyga, kad valstybė narė turi jurisdikciją tirti tokias veikas, įvykdytas ne jos teritorijoje</a:t>
            </a:r>
            <a:r>
              <a:rPr lang="en-GB" noProof="0" dirty="0">
                <a:solidFill>
                  <a:schemeClr val="tx1"/>
                </a:solidFill>
              </a:rPr>
              <a:t>, </a:t>
            </a:r>
            <a:r>
              <a:rPr lang="lt-LT" noProof="0" dirty="0">
                <a:solidFill>
                  <a:schemeClr val="tx1"/>
                </a:solidFill>
              </a:rPr>
              <a:t>arba</a:t>
            </a:r>
            <a:endParaRPr lang="en-GB" noProof="0" dirty="0">
              <a:solidFill>
                <a:schemeClr val="tx1"/>
              </a:solidFill>
            </a:endParaRPr>
          </a:p>
          <a:p>
            <a:pPr algn="just">
              <a:buFont typeface="Wingdings" panose="05000000000000000000" pitchFamily="2" charset="2"/>
              <a:buChar char="Ø"/>
              <a:defRPr/>
            </a:pPr>
            <a:r>
              <a:rPr lang="lt-LT" b="1" noProof="0" dirty="0"/>
              <a:t>Ne </a:t>
            </a:r>
            <a:r>
              <a:rPr lang="lt-LT" noProof="0" dirty="0"/>
              <a:t>valstybės narės </a:t>
            </a:r>
            <a:r>
              <a:rPr lang="lt-LT" b="1" noProof="0" dirty="0"/>
              <a:t>teritorijoje</a:t>
            </a:r>
            <a:r>
              <a:rPr lang="en-GB" noProof="0" dirty="0"/>
              <a:t>, </a:t>
            </a:r>
            <a:r>
              <a:rPr lang="lt-LT" noProof="0" dirty="0"/>
              <a:t>kai tokią veiką įvykdė asmuo, kuriam taikomos ES pareigūnų tarnybos nuostatai arba įdarbinimo sąlygos</a:t>
            </a:r>
            <a:r>
              <a:rPr lang="en-GB" noProof="0" dirty="0"/>
              <a:t>,</a:t>
            </a:r>
          </a:p>
          <a:p>
            <a:pPr marL="914400" lvl="1" indent="-514350" algn="just">
              <a:buFont typeface="Wingdings" panose="05000000000000000000" pitchFamily="2" charset="2"/>
              <a:buChar char="ü"/>
              <a:defRPr/>
            </a:pPr>
            <a:r>
              <a:rPr lang="lt-LT" noProof="0" dirty="0">
                <a:solidFill>
                  <a:schemeClr val="tx1"/>
                </a:solidFill>
              </a:rPr>
              <a:t>Su sąlyga, kad valstybė narė turi jurisdikciją tirti tokias nusikalstamas veikas, įvykdytas ne jos teritorijoje</a:t>
            </a:r>
            <a:r>
              <a:rPr lang="en-GB" noProof="0" dirty="0">
                <a:solidFill>
                  <a:schemeClr val="tx1"/>
                </a:solidFill>
              </a:rPr>
              <a:t>.</a:t>
            </a: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19</a:t>
            </a:fld>
            <a:endParaRPr lang="fr-FR" altLang="de-DE">
              <a:solidFill>
                <a:schemeClr val="bg1"/>
              </a:solidFill>
            </a:endParaRPr>
          </a:p>
        </p:txBody>
      </p:sp>
    </p:spTree>
    <p:extLst>
      <p:ext uri="{BB962C8B-B14F-4D97-AF65-F5344CB8AC3E}">
        <p14:creationId xmlns:p14="http://schemas.microsoft.com/office/powerpoint/2010/main" val="411703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711843" y="1868469"/>
            <a:ext cx="9909265" cy="2879223"/>
          </a:xfrm>
        </p:spPr>
        <p:txBody>
          <a:bodyPr>
            <a:normAutofit/>
          </a:bodyPr>
          <a:lstStyle/>
          <a:p>
            <a:r>
              <a:rPr lang="it-IT" u="sng" dirty="0">
                <a:solidFill>
                  <a:srgbClr val="0070C0"/>
                </a:solidFill>
              </a:rPr>
              <a:t>2017 m. spalio 12 d. </a:t>
            </a:r>
            <a:r>
              <a:rPr lang="lt-LT" u="sng" dirty="0">
                <a:solidFill>
                  <a:srgbClr val="0070C0"/>
                </a:solidFill>
              </a:rPr>
              <a:t>TARYBOS REGLAMENTAS (ES) 2017/1939, kuriuo įgyvendinamas tvirtesnis bendradarbiavimas Europos prokuratūros įsteigimo srityje</a:t>
            </a:r>
            <a:endParaRPr lang="fr-FR" u="sng" dirty="0">
              <a:solidFill>
                <a:srgbClr val="0070C0"/>
              </a:solidFill>
            </a:endParaRPr>
          </a:p>
          <a:p>
            <a:r>
              <a:rPr lang="fr-FR" u="sng" dirty="0">
                <a:solidFill>
                  <a:srgbClr val="0070C0"/>
                </a:solidFill>
              </a:rPr>
              <a:t>2017 m. liepos 5 d. </a:t>
            </a:r>
            <a:r>
              <a:rPr lang="lt-LT" u="sng" dirty="0">
                <a:solidFill>
                  <a:srgbClr val="0070C0"/>
                </a:solidFill>
              </a:rPr>
              <a:t>EUROPOS PARLAMENTO IR TARYBOS DIREKTYVA (ES) 2017/1371 dėl kovos su Sąjungos finansiniams interesams kenkiančiu sukčiavimu baudžiamosios teisės priemonėmis</a:t>
            </a:r>
            <a:endParaRPr lang="en-US" dirty="0"/>
          </a:p>
          <a:p>
            <a:endParaRPr lang="fr-FR" dirty="0"/>
          </a:p>
        </p:txBody>
      </p:sp>
      <p:sp>
        <p:nvSpPr>
          <p:cNvPr id="4" name="Foliennummernplatzhalt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13E31D-E2AB-40D1-8B51-AFA5AFEF393A}"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95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6424" y="264641"/>
            <a:ext cx="10515600" cy="1325563"/>
          </a:xfrm>
        </p:spPr>
        <p:txBody>
          <a:bodyPr>
            <a:normAutofit/>
          </a:bodyPr>
          <a:lstStyle/>
          <a:p>
            <a:r>
              <a:rPr lang="en-GB" altLang="de-DE" b="1" noProof="0" dirty="0" err="1"/>
              <a:t>Teritori</a:t>
            </a:r>
            <a:r>
              <a:rPr lang="lt-LT" altLang="de-DE" b="1" noProof="0" dirty="0"/>
              <a:t>nė ir asmeninė kompetencija</a:t>
            </a:r>
            <a:r>
              <a:rPr lang="en-GB" altLang="de-DE" b="1" noProof="0" dirty="0"/>
              <a:t> III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6424" y="1925402"/>
            <a:ext cx="9864539" cy="4095750"/>
          </a:xfrm>
        </p:spPr>
        <p:txBody>
          <a:bodyPr>
            <a:normAutofit/>
          </a:bodyPr>
          <a:lstStyle/>
          <a:p>
            <a:pPr marL="0" indent="0" algn="just">
              <a:buNone/>
              <a:defRPr/>
            </a:pPr>
            <a:r>
              <a:rPr lang="lt-LT" b="1" noProof="0" dirty="0"/>
              <a:t>Pavyzdžiai</a:t>
            </a:r>
            <a:r>
              <a:rPr lang="en-GB" b="1" noProof="0" dirty="0"/>
              <a:t>:</a:t>
            </a:r>
          </a:p>
          <a:p>
            <a:pPr algn="just">
              <a:buFont typeface="Wingdings" panose="05000000000000000000" pitchFamily="2" charset="2"/>
              <a:buChar char="Ø"/>
              <a:defRPr/>
            </a:pPr>
            <a:r>
              <a:rPr lang="lt-LT" dirty="0"/>
              <a:t>Ne valstybės narės piliečio ES lėšų išviliojimas sukčiavimo būdu</a:t>
            </a:r>
            <a:endParaRPr lang="en-GB" dirty="0"/>
          </a:p>
          <a:p>
            <a:pPr lvl="1" algn="just">
              <a:buFont typeface="Wingdings" panose="05000000000000000000" pitchFamily="2" charset="2"/>
              <a:buChar char="ü"/>
              <a:defRPr/>
            </a:pPr>
            <a:r>
              <a:rPr lang="lt-LT" noProof="0" dirty="0">
                <a:solidFill>
                  <a:schemeClr val="tx1"/>
                </a:solidFill>
              </a:rPr>
              <a:t>Europos prokuratūra gali pasinaudoti savo kompetencija</a:t>
            </a:r>
            <a:endParaRPr lang="en-GB" noProof="0" dirty="0">
              <a:solidFill>
                <a:schemeClr val="tx1"/>
              </a:solidFill>
            </a:endParaRPr>
          </a:p>
          <a:p>
            <a:pPr algn="just">
              <a:buFont typeface="Wingdings" panose="05000000000000000000" pitchFamily="2" charset="2"/>
              <a:buChar char="Ø"/>
              <a:defRPr/>
            </a:pPr>
            <a:r>
              <a:rPr lang="lt-LT" dirty="0"/>
              <a:t>Vengrijoje gyvenantis austras</a:t>
            </a:r>
            <a:r>
              <a:rPr lang="lt-LT" noProof="0" dirty="0">
                <a:solidFill>
                  <a:schemeClr val="tx1"/>
                </a:solidFill>
              </a:rPr>
              <a:t> netinkamai panaudojo ES lėšas</a:t>
            </a:r>
            <a:endParaRPr lang="en-GB" dirty="0"/>
          </a:p>
          <a:p>
            <a:pPr lvl="1" algn="just">
              <a:buFont typeface="Wingdings" panose="05000000000000000000" pitchFamily="2" charset="2"/>
              <a:buChar char="ü"/>
              <a:defRPr/>
            </a:pPr>
            <a:r>
              <a:rPr lang="en-GB" dirty="0" err="1"/>
              <a:t>Austri</a:t>
            </a:r>
            <a:r>
              <a:rPr lang="lt-LT" dirty="0"/>
              <a:t>j</a:t>
            </a:r>
            <a:r>
              <a:rPr lang="en-GB" dirty="0"/>
              <a:t>a = </a:t>
            </a:r>
            <a:r>
              <a:rPr lang="lt-LT" dirty="0"/>
              <a:t>dalyvaujanti valstybė narė,</a:t>
            </a:r>
            <a:endParaRPr lang="en-GB" dirty="0"/>
          </a:p>
          <a:p>
            <a:pPr lvl="1" algn="just">
              <a:buFont typeface="Wingdings" panose="05000000000000000000" pitchFamily="2" charset="2"/>
              <a:buChar char="ü"/>
              <a:defRPr/>
            </a:pPr>
            <a:r>
              <a:rPr lang="en-GB" dirty="0" err="1"/>
              <a:t>Austri</a:t>
            </a:r>
            <a:r>
              <a:rPr lang="lt-LT" dirty="0"/>
              <a:t>j</a:t>
            </a:r>
            <a:r>
              <a:rPr lang="en-GB" dirty="0"/>
              <a:t>a </a:t>
            </a:r>
            <a:r>
              <a:rPr lang="lt-LT" dirty="0"/>
              <a:t>turi jurisdikciją tirti savo piliečių nusikaltimus, įvykdytus ne jos teritorijoje,</a:t>
            </a:r>
            <a:endParaRPr lang="en-GB" dirty="0"/>
          </a:p>
          <a:p>
            <a:pPr lvl="1" algn="just">
              <a:buFont typeface="Wingdings" panose="05000000000000000000" pitchFamily="2" charset="2"/>
              <a:buChar char="ü"/>
              <a:defRPr/>
            </a:pPr>
            <a:r>
              <a:rPr lang="lt-LT" dirty="0"/>
              <a:t>Europos prokuratūra gali pasinaudoti savo kompetencija.</a:t>
            </a:r>
            <a:endParaRPr lang="en-GB"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20</a:t>
            </a:fld>
            <a:endParaRPr lang="fr-FR" altLang="de-DE">
              <a:solidFill>
                <a:schemeClr val="bg1"/>
              </a:solidFill>
            </a:endParaRPr>
          </a:p>
        </p:txBody>
      </p:sp>
    </p:spTree>
    <p:extLst>
      <p:ext uri="{BB962C8B-B14F-4D97-AF65-F5344CB8AC3E}">
        <p14:creationId xmlns:p14="http://schemas.microsoft.com/office/powerpoint/2010/main" val="2262383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27668" y="370000"/>
            <a:ext cx="10515600" cy="1325563"/>
          </a:xfrm>
        </p:spPr>
        <p:txBody>
          <a:bodyPr/>
          <a:lstStyle/>
          <a:p>
            <a:r>
              <a:rPr lang="de-DE" b="1" dirty="0"/>
              <a:t>Informa</a:t>
            </a:r>
            <a:r>
              <a:rPr lang="lt-LT" b="1" dirty="0" err="1"/>
              <a:t>cijos</a:t>
            </a:r>
            <a:r>
              <a:rPr lang="de-DE" b="1" dirty="0"/>
              <a:t> </a:t>
            </a:r>
            <a:r>
              <a:rPr lang="lt-LT" b="1" dirty="0"/>
              <a:t>kanalai (prievolė pranešti)</a:t>
            </a:r>
            <a:endParaRPr lang="de-AT" b="1" dirty="0"/>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27668" y="1830103"/>
            <a:ext cx="9883391" cy="4391706"/>
          </a:xfrm>
        </p:spPr>
        <p:txBody>
          <a:bodyPr>
            <a:normAutofit/>
          </a:bodyPr>
          <a:lstStyle/>
          <a:p>
            <a:pPr marL="0" indent="0" algn="just">
              <a:buNone/>
            </a:pPr>
            <a:r>
              <a:rPr lang="de-DE" sz="1600" b="1" dirty="0"/>
              <a:t>24</a:t>
            </a:r>
            <a:r>
              <a:rPr lang="lt-LT" sz="1600" b="1" dirty="0"/>
              <a:t> straipsnis</a:t>
            </a:r>
            <a:endParaRPr lang="de-DE" sz="1600" b="1" dirty="0"/>
          </a:p>
          <a:p>
            <a:pPr marL="514350" indent="-514350" algn="just">
              <a:buAutoNum type="arabicPeriod"/>
            </a:pPr>
            <a:r>
              <a:rPr lang="lt-LT" sz="1400" b="0" i="0" dirty="0">
                <a:solidFill>
                  <a:srgbClr val="333333"/>
                </a:solidFill>
                <a:effectLst/>
                <a:latin typeface="Roboto" panose="02000000000000000000" pitchFamily="2" charset="0"/>
              </a:rPr>
              <a:t>Sąjungos institucijos, įstaigos, organai bei agentūros ir pagal taikytiną nacionalinę teisę kompetentingos valstybių narių valdžios institucijos </a:t>
            </a:r>
            <a:r>
              <a:rPr lang="lt-LT" sz="1400" b="1" i="0" dirty="0">
                <a:solidFill>
                  <a:srgbClr val="333333"/>
                </a:solidFill>
                <a:effectLst/>
                <a:latin typeface="Roboto" panose="02000000000000000000" pitchFamily="2" charset="0"/>
              </a:rPr>
              <a:t>nepagrįstai nedelsdamos praneša </a:t>
            </a:r>
            <a:r>
              <a:rPr lang="lt-LT" sz="1400" b="0" i="0" dirty="0">
                <a:solidFill>
                  <a:srgbClr val="333333"/>
                </a:solidFill>
                <a:effectLst/>
                <a:latin typeface="Roboto" panose="02000000000000000000" pitchFamily="2" charset="0"/>
              </a:rPr>
              <a:t>Europos prokuratūrai apie visus nusikalstamus veiksmus, kurių atžvilgiu ji galėtų naudotis savo kompetencija pagal 22 straipsnį bei 25 straipsnio 2 ir 3 dalis. </a:t>
            </a:r>
            <a:endParaRPr lang="en-US" sz="2000" dirty="0"/>
          </a:p>
          <a:p>
            <a:pPr marL="514350" indent="-514350" algn="just">
              <a:buAutoNum type="arabicPeriod"/>
            </a:pPr>
            <a:r>
              <a:rPr lang="lt-LT" sz="1400" b="0" i="0" dirty="0">
                <a:solidFill>
                  <a:srgbClr val="333333"/>
                </a:solidFill>
                <a:effectLst/>
                <a:latin typeface="Roboto" panose="02000000000000000000" pitchFamily="2" charset="0"/>
              </a:rPr>
              <a:t>Jei valstybės narės teisminė arba teisėsaugos institucija </a:t>
            </a:r>
            <a:r>
              <a:rPr lang="lt-LT" sz="1400" b="1" i="0" dirty="0">
                <a:solidFill>
                  <a:srgbClr val="333333"/>
                </a:solidFill>
                <a:effectLst/>
                <a:latin typeface="Roboto" panose="02000000000000000000" pitchFamily="2" charset="0"/>
              </a:rPr>
              <a:t>pradeda</a:t>
            </a:r>
            <a:r>
              <a:rPr lang="lt-LT" sz="1400" b="0" i="0" dirty="0">
                <a:solidFill>
                  <a:srgbClr val="333333"/>
                </a:solidFill>
                <a:effectLst/>
                <a:latin typeface="Roboto" panose="02000000000000000000" pitchFamily="2" charset="0"/>
              </a:rPr>
              <a:t> nusikalstamos veikos, kurios atžvilgiu Europos prokuratūra galėtų pasinaudoti savo kompetencija pagal 22 straipsnį bei 25 straipsnio 2 ir 3 dalis, </a:t>
            </a:r>
            <a:r>
              <a:rPr lang="lt-LT" sz="1400" b="1" i="0" dirty="0">
                <a:solidFill>
                  <a:srgbClr val="333333"/>
                </a:solidFill>
                <a:effectLst/>
                <a:latin typeface="Roboto" panose="02000000000000000000" pitchFamily="2" charset="0"/>
              </a:rPr>
              <a:t>tyrimą</a:t>
            </a:r>
            <a:r>
              <a:rPr lang="lt-LT" sz="1400" b="0" i="0" dirty="0">
                <a:solidFill>
                  <a:srgbClr val="333333"/>
                </a:solidFill>
                <a:effectLst/>
                <a:latin typeface="Roboto" panose="02000000000000000000" pitchFamily="2" charset="0"/>
              </a:rPr>
              <a:t> arba jei bet kuriuo metu pradėjus tyrimą valstybės narės kompetentinga teisminė arba teisėsaugos institucija išsiaiškina, kad tyrimas yra susijęs su tokia nusikalstama veika, ta institucija nepagrįstai nedelsdama apie tai informuoja Europos prokuratūrą, kad pastaroji galėtų nuspręsti, ar pasinaudoti bylos išsireikalavimo teise pagal 27 straipsnį.</a:t>
            </a:r>
            <a:r>
              <a:rPr lang="en-US" sz="2000" dirty="0"/>
              <a:t> </a:t>
            </a:r>
          </a:p>
          <a:p>
            <a:pPr marL="514350" indent="-514350" algn="just">
              <a:buAutoNum type="arabicPeriod"/>
            </a:pPr>
            <a:r>
              <a:rPr lang="lt-LT" sz="1400" b="0" i="0" dirty="0">
                <a:solidFill>
                  <a:srgbClr val="333333"/>
                </a:solidFill>
                <a:effectLst/>
                <a:latin typeface="Roboto" panose="02000000000000000000" pitchFamily="2" charset="0"/>
              </a:rPr>
              <a:t>Jei valstybės narės teisminė arba teisėsaugos institucija pradeda tyrimą nusikalstamos veikos, kaip apibrėžta 22 straipsnyje, atžvilgiu ir mano, kad Europos prokuratūra, vadovaujantis 25 straipsnio 3 dalimi, negalėtų</a:t>
            </a:r>
            <a:r>
              <a:rPr lang="lt-LT" sz="1400" b="1" i="0" dirty="0">
                <a:solidFill>
                  <a:srgbClr val="333333"/>
                </a:solidFill>
                <a:effectLst/>
                <a:latin typeface="Roboto" panose="02000000000000000000" pitchFamily="2" charset="0"/>
              </a:rPr>
              <a:t> naudotis savo kompetencija</a:t>
            </a:r>
            <a:r>
              <a:rPr lang="lt-LT" sz="1400" b="0" i="0" dirty="0">
                <a:solidFill>
                  <a:srgbClr val="333333"/>
                </a:solidFill>
                <a:effectLst/>
                <a:latin typeface="Roboto" panose="02000000000000000000" pitchFamily="2" charset="0"/>
              </a:rPr>
              <a:t>, ji apie tai </a:t>
            </a:r>
            <a:r>
              <a:rPr lang="lt-LT" sz="1400" b="1" i="0" dirty="0">
                <a:solidFill>
                  <a:srgbClr val="333333"/>
                </a:solidFill>
                <a:effectLst/>
                <a:latin typeface="Roboto" panose="02000000000000000000" pitchFamily="2" charset="0"/>
              </a:rPr>
              <a:t>informuoja Europos prokuratūrą</a:t>
            </a:r>
            <a:r>
              <a:rPr lang="lt-LT" sz="1400" b="0" i="0" dirty="0">
                <a:solidFill>
                  <a:srgbClr val="333333"/>
                </a:solidFill>
                <a:effectLst/>
                <a:latin typeface="Roboto" panose="02000000000000000000" pitchFamily="2" charset="0"/>
              </a:rPr>
              <a:t>.</a:t>
            </a:r>
            <a:r>
              <a:rPr lang="en-US" sz="2000" dirty="0"/>
              <a:t> </a:t>
            </a:r>
          </a:p>
          <a:p>
            <a:pPr marL="514350" indent="-514350" algn="just">
              <a:buAutoNum type="arabicPeriod"/>
            </a:pPr>
            <a:r>
              <a:rPr lang="lt-LT" sz="1400" b="0" i="0" dirty="0">
                <a:solidFill>
                  <a:srgbClr val="333333"/>
                </a:solidFill>
                <a:effectLst/>
                <a:latin typeface="Roboto" panose="02000000000000000000" pitchFamily="2" charset="0"/>
              </a:rPr>
              <a:t>Pranešant informaciją pateikiamas bent </a:t>
            </a:r>
            <a:r>
              <a:rPr lang="lt-LT" sz="1400" b="1" i="0" dirty="0">
                <a:solidFill>
                  <a:srgbClr val="333333"/>
                </a:solidFill>
                <a:effectLst/>
                <a:latin typeface="Roboto" panose="02000000000000000000" pitchFamily="2" charset="0"/>
              </a:rPr>
              <a:t>faktinių aplinkybių aprašas</a:t>
            </a:r>
            <a:r>
              <a:rPr lang="lt-LT" sz="1400" b="0" i="0" dirty="0">
                <a:solidFill>
                  <a:srgbClr val="333333"/>
                </a:solidFill>
                <a:effectLst/>
                <a:latin typeface="Roboto" panose="02000000000000000000" pitchFamily="2" charset="0"/>
              </a:rPr>
              <a:t>, įskaitant </a:t>
            </a:r>
            <a:r>
              <a:rPr lang="lt-LT" sz="1400" b="1" i="0" dirty="0">
                <a:solidFill>
                  <a:srgbClr val="333333"/>
                </a:solidFill>
                <a:effectLst/>
                <a:latin typeface="Roboto" panose="02000000000000000000" pitchFamily="2" charset="0"/>
              </a:rPr>
              <a:t>žalos</a:t>
            </a:r>
            <a:r>
              <a:rPr lang="lt-LT" sz="1400" b="0" i="0" dirty="0">
                <a:solidFill>
                  <a:srgbClr val="333333"/>
                </a:solidFill>
                <a:effectLst/>
                <a:latin typeface="Roboto" panose="02000000000000000000" pitchFamily="2" charset="0"/>
              </a:rPr>
              <a:t>, kuri buvo ar gali būti padaryta, </a:t>
            </a:r>
            <a:r>
              <a:rPr lang="lt-LT" sz="1400" b="1" i="0" dirty="0">
                <a:solidFill>
                  <a:srgbClr val="333333"/>
                </a:solidFill>
                <a:effectLst/>
                <a:latin typeface="Roboto" panose="02000000000000000000" pitchFamily="2" charset="0"/>
              </a:rPr>
              <a:t>įvertinimą</a:t>
            </a:r>
            <a:r>
              <a:rPr lang="lt-LT" sz="1400" b="0" i="0" dirty="0">
                <a:solidFill>
                  <a:srgbClr val="333333"/>
                </a:solidFill>
                <a:effectLst/>
                <a:latin typeface="Roboto" panose="02000000000000000000" pitchFamily="2" charset="0"/>
              </a:rPr>
              <a:t>, </a:t>
            </a:r>
            <a:r>
              <a:rPr lang="lt-LT" sz="1400" b="1" i="0" dirty="0">
                <a:solidFill>
                  <a:srgbClr val="333333"/>
                </a:solidFill>
                <a:effectLst/>
                <a:latin typeface="Roboto" panose="02000000000000000000" pitchFamily="2" charset="0"/>
              </a:rPr>
              <a:t>galimas teisinis kvalifikavimas </a:t>
            </a:r>
            <a:r>
              <a:rPr lang="lt-LT" sz="1400" b="0" i="0" dirty="0">
                <a:solidFill>
                  <a:srgbClr val="333333"/>
                </a:solidFill>
                <a:effectLst/>
                <a:latin typeface="Roboto" panose="02000000000000000000" pitchFamily="2" charset="0"/>
              </a:rPr>
              <a:t>ir </a:t>
            </a:r>
            <a:r>
              <a:rPr lang="lt-LT" sz="1400" b="1" i="0" dirty="0">
                <a:solidFill>
                  <a:srgbClr val="333333"/>
                </a:solidFill>
                <a:effectLst/>
                <a:latin typeface="Roboto" panose="02000000000000000000" pitchFamily="2" charset="0"/>
              </a:rPr>
              <a:t>visa turima informacija </a:t>
            </a:r>
            <a:r>
              <a:rPr lang="lt-LT" sz="1400" b="0" i="0" dirty="0">
                <a:solidFill>
                  <a:srgbClr val="333333"/>
                </a:solidFill>
                <a:effectLst/>
                <a:latin typeface="Roboto" panose="02000000000000000000" pitchFamily="2" charset="0"/>
              </a:rPr>
              <a:t>apie galimus nukentėjusiuosius, įtariamuosius ir visus kitus susijusius asmenis. </a:t>
            </a:r>
            <a:endParaRPr lang="en-US" sz="2000" dirty="0"/>
          </a:p>
          <a:p>
            <a:pPr marL="514350" indent="-514350" algn="just">
              <a:buAutoNum type="arabicPeriod"/>
            </a:pPr>
            <a:r>
              <a:rPr lang="lt-LT" sz="1400" b="0" i="0" dirty="0">
                <a:solidFill>
                  <a:srgbClr val="333333"/>
                </a:solidFill>
                <a:effectLst/>
                <a:latin typeface="Roboto" panose="02000000000000000000" pitchFamily="2" charset="0"/>
              </a:rPr>
              <a:t>Europos prokuratūra pagal šio straipsnio 1 ir 2 dalis taip pat informuojama apie atvejus, kai </a:t>
            </a:r>
            <a:r>
              <a:rPr lang="lt-LT" sz="1400" b="1" i="0" dirty="0">
                <a:solidFill>
                  <a:srgbClr val="333333"/>
                </a:solidFill>
                <a:effectLst/>
                <a:latin typeface="Roboto" panose="02000000000000000000" pitchFamily="2" charset="0"/>
              </a:rPr>
              <a:t>įvertinti</a:t>
            </a:r>
            <a:r>
              <a:rPr lang="lt-LT" sz="1400" b="0" i="0" dirty="0">
                <a:solidFill>
                  <a:srgbClr val="333333"/>
                </a:solidFill>
                <a:effectLst/>
                <a:latin typeface="Roboto" panose="02000000000000000000" pitchFamily="2" charset="0"/>
              </a:rPr>
              <a:t>, </a:t>
            </a:r>
            <a:r>
              <a:rPr lang="lt-LT" sz="1400" b="1" i="0" dirty="0">
                <a:solidFill>
                  <a:srgbClr val="333333"/>
                </a:solidFill>
                <a:effectLst/>
                <a:latin typeface="Roboto" panose="02000000000000000000" pitchFamily="2" charset="0"/>
              </a:rPr>
              <a:t>ar tenkinami </a:t>
            </a:r>
            <a:r>
              <a:rPr lang="lt-LT" sz="1400" b="0" i="0" dirty="0">
                <a:solidFill>
                  <a:srgbClr val="333333"/>
                </a:solidFill>
                <a:effectLst/>
                <a:latin typeface="Roboto" panose="02000000000000000000" pitchFamily="2" charset="0"/>
              </a:rPr>
              <a:t>25 straipsnio 2 dalyje nustatyti kriterijai, </a:t>
            </a:r>
            <a:r>
              <a:rPr lang="lt-LT" sz="1400" b="1" i="0" dirty="0">
                <a:solidFill>
                  <a:srgbClr val="333333"/>
                </a:solidFill>
                <a:effectLst/>
                <a:latin typeface="Roboto" panose="02000000000000000000" pitchFamily="2" charset="0"/>
              </a:rPr>
              <a:t>yra neįmanoma</a:t>
            </a:r>
            <a:r>
              <a:rPr lang="lt-LT" sz="1400" b="0" i="0" dirty="0">
                <a:solidFill>
                  <a:srgbClr val="333333"/>
                </a:solidFill>
                <a:effectLst/>
                <a:latin typeface="Roboto" panose="02000000000000000000" pitchFamily="2" charset="0"/>
              </a:rPr>
              <a:t>. </a:t>
            </a:r>
            <a:endParaRPr lang="en-US" sz="2000" b="1" dirty="0"/>
          </a:p>
        </p:txBody>
      </p:sp>
      <p:sp>
        <p:nvSpPr>
          <p:cNvPr id="4" name="Dia számának helye 3">
            <a:extLst>
              <a:ext uri="{FF2B5EF4-FFF2-40B4-BE49-F238E27FC236}">
                <a16:creationId xmlns:a16="http://schemas.microsoft.com/office/drawing/2014/main" id="{F4733221-D31E-48F9-A936-424241B88829}"/>
              </a:ext>
            </a:extLst>
          </p:cNvPr>
          <p:cNvSpPr>
            <a:spLocks noGrp="1"/>
          </p:cNvSpPr>
          <p:nvPr>
            <p:ph type="sldNum" sz="quarter" idx="12"/>
          </p:nvPr>
        </p:nvSpPr>
        <p:spPr/>
        <p:txBody>
          <a:bodyPr/>
          <a:lstStyle/>
          <a:p>
            <a:fld id="{826CE9DA-0CC2-4A9E-A617-0548961698AD}" type="slidenum">
              <a:rPr lang="de-AT" smtClean="0">
                <a:solidFill>
                  <a:schemeClr val="bg1"/>
                </a:solidFill>
              </a:rPr>
              <a:t>21</a:t>
            </a:fld>
            <a:endParaRPr lang="de-AT" dirty="0">
              <a:solidFill>
                <a:schemeClr val="bg1"/>
              </a:solidFill>
            </a:endParaRPr>
          </a:p>
        </p:txBody>
      </p:sp>
    </p:spTree>
    <p:extLst>
      <p:ext uri="{BB962C8B-B14F-4D97-AF65-F5344CB8AC3E}">
        <p14:creationId xmlns:p14="http://schemas.microsoft.com/office/powerpoint/2010/main" val="338749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37716" y="320675"/>
            <a:ext cx="10515600" cy="1325563"/>
          </a:xfrm>
        </p:spPr>
        <p:txBody>
          <a:bodyPr/>
          <a:lstStyle/>
          <a:p>
            <a:r>
              <a:rPr lang="de-DE" b="1" dirty="0"/>
              <a:t>Informa</a:t>
            </a:r>
            <a:r>
              <a:rPr lang="lt-LT" b="1" dirty="0" err="1"/>
              <a:t>cijos</a:t>
            </a:r>
            <a:r>
              <a:rPr lang="de-DE" b="1" dirty="0"/>
              <a:t> </a:t>
            </a:r>
            <a:r>
              <a:rPr lang="lt-LT" b="1" dirty="0"/>
              <a:t>kanalai (prievolė pranešti)</a:t>
            </a:r>
            <a:endParaRPr lang="de-AT" b="1" dirty="0"/>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37716" y="1825625"/>
            <a:ext cx="9873343" cy="4351338"/>
          </a:xfrm>
        </p:spPr>
        <p:txBody>
          <a:bodyPr>
            <a:normAutofit fontScale="55000" lnSpcReduction="20000"/>
          </a:bodyPr>
          <a:lstStyle/>
          <a:p>
            <a:pPr marL="0" indent="0" algn="just">
              <a:buNone/>
            </a:pPr>
            <a:r>
              <a:rPr lang="de-DE" b="1" dirty="0"/>
              <a:t>24</a:t>
            </a:r>
            <a:r>
              <a:rPr lang="lt-LT" b="1" dirty="0"/>
              <a:t> straipsnis</a:t>
            </a:r>
            <a:endParaRPr lang="de-DE" b="1" dirty="0"/>
          </a:p>
          <a:p>
            <a:pPr marL="514350" indent="-514350" algn="just">
              <a:buFont typeface="+mj-lt"/>
              <a:buAutoNum type="arabicPeriod" startAt="6"/>
            </a:pPr>
            <a:r>
              <a:rPr lang="lt-LT" b="0" i="0" dirty="0">
                <a:solidFill>
                  <a:srgbClr val="333333"/>
                </a:solidFill>
                <a:effectLst/>
                <a:latin typeface="Roboto" panose="02000000000000000000" pitchFamily="2" charset="0"/>
              </a:rPr>
              <a:t>Europos prokuratūrai pateikta informacija registruojama ir patikrinama </a:t>
            </a:r>
            <a:r>
              <a:rPr lang="lt-LT" b="1" i="0" dirty="0">
                <a:solidFill>
                  <a:srgbClr val="333333"/>
                </a:solidFill>
                <a:effectLst/>
                <a:latin typeface="Roboto" panose="02000000000000000000" pitchFamily="2" charset="0"/>
              </a:rPr>
              <a:t>pagal jos vidaus darbo tvarkos taisykles</a:t>
            </a:r>
            <a:r>
              <a:rPr lang="lt-LT" b="0" i="0" dirty="0">
                <a:solidFill>
                  <a:srgbClr val="333333"/>
                </a:solidFill>
                <a:effectLst/>
                <a:latin typeface="Roboto" panose="02000000000000000000" pitchFamily="2" charset="0"/>
              </a:rPr>
              <a:t>. Tikrinant informaciją nustatoma, ar remiantis pagal 1 ir 2 dalis pateikta informacija esama priežasčių pradėti tyrimą arba pasinaudoti bylos išsireikalavimo teise. </a:t>
            </a:r>
            <a:r>
              <a:rPr lang="en-US" dirty="0"/>
              <a:t>Information provided to the EPPO shall be registered and verified in accordance with its </a:t>
            </a:r>
            <a:r>
              <a:rPr lang="en-US" b="1" dirty="0"/>
              <a:t>internal rules of procedure. </a:t>
            </a:r>
            <a:endParaRPr lang="en-US" dirty="0"/>
          </a:p>
          <a:p>
            <a:pPr marL="514350" indent="-514350" algn="just">
              <a:buAutoNum type="arabicPeriod" startAt="6"/>
            </a:pPr>
            <a:r>
              <a:rPr lang="lt-LT" b="0" i="0" dirty="0">
                <a:solidFill>
                  <a:srgbClr val="333333"/>
                </a:solidFill>
                <a:effectLst/>
                <a:latin typeface="Roboto" panose="02000000000000000000" pitchFamily="2" charset="0"/>
              </a:rPr>
              <a:t>Jei patikrinusi informaciją Europos prokuratūra nusprendžia, kad </a:t>
            </a:r>
            <a:r>
              <a:rPr lang="lt-LT" b="1" i="0" dirty="0">
                <a:solidFill>
                  <a:srgbClr val="333333"/>
                </a:solidFill>
                <a:effectLst/>
                <a:latin typeface="Roboto" panose="02000000000000000000" pitchFamily="2" charset="0"/>
              </a:rPr>
              <a:t>nėra pagrindo pradėti tyrimą </a:t>
            </a:r>
            <a:r>
              <a:rPr lang="lt-LT" b="0" i="0" dirty="0">
                <a:solidFill>
                  <a:srgbClr val="333333"/>
                </a:solidFill>
                <a:effectLst/>
                <a:latin typeface="Roboto" panose="02000000000000000000" pitchFamily="2" charset="0"/>
              </a:rPr>
              <a:t>pagal 26 straipsnį arba </a:t>
            </a:r>
            <a:r>
              <a:rPr lang="lt-LT" b="1" i="0" dirty="0">
                <a:solidFill>
                  <a:srgbClr val="333333"/>
                </a:solidFill>
                <a:effectLst/>
                <a:latin typeface="Roboto" panose="02000000000000000000" pitchFamily="2" charset="0"/>
              </a:rPr>
              <a:t>pasinaudoti bylos išsireikalavimo teise </a:t>
            </a:r>
            <a:r>
              <a:rPr lang="lt-LT" b="0" i="0" dirty="0">
                <a:solidFill>
                  <a:srgbClr val="333333"/>
                </a:solidFill>
                <a:effectLst/>
                <a:latin typeface="Roboto" panose="02000000000000000000" pitchFamily="2" charset="0"/>
              </a:rPr>
              <a:t>pagal 27 straipsnį, sprendimo priežastys nurodomos bylų valdymo sistemoje. </a:t>
            </a:r>
            <a:endParaRPr lang="en-US" dirty="0"/>
          </a:p>
          <a:p>
            <a:pPr marL="0" indent="0" algn="just">
              <a:buNone/>
            </a:pPr>
            <a:r>
              <a:rPr lang="lt-LT" b="0" i="0" dirty="0">
                <a:solidFill>
                  <a:srgbClr val="333333"/>
                </a:solidFill>
                <a:effectLst/>
                <a:latin typeface="Roboto" panose="02000000000000000000" pitchFamily="2" charset="0"/>
              </a:rPr>
              <a:t>Europos prokuratūra </a:t>
            </a:r>
            <a:r>
              <a:rPr lang="lt-LT" b="1" i="0" dirty="0">
                <a:solidFill>
                  <a:srgbClr val="333333"/>
                </a:solidFill>
                <a:effectLst/>
                <a:latin typeface="Roboto" panose="02000000000000000000" pitchFamily="2" charset="0"/>
              </a:rPr>
              <a:t>informuoja instituciją, kuri </a:t>
            </a:r>
            <a:r>
              <a:rPr lang="lt-LT" b="0" i="0" dirty="0">
                <a:solidFill>
                  <a:srgbClr val="333333"/>
                </a:solidFill>
                <a:effectLst/>
                <a:latin typeface="Roboto" panose="02000000000000000000" pitchFamily="2" charset="0"/>
              </a:rPr>
              <a:t>pagal 1 arba 2 dalį </a:t>
            </a:r>
            <a:r>
              <a:rPr lang="lt-LT" b="1" i="0" dirty="0">
                <a:solidFill>
                  <a:srgbClr val="333333"/>
                </a:solidFill>
                <a:effectLst/>
                <a:latin typeface="Roboto" panose="02000000000000000000" pitchFamily="2" charset="0"/>
              </a:rPr>
              <a:t>pranešė apie nusikalstamus veiksmus</a:t>
            </a:r>
            <a:r>
              <a:rPr lang="lt-LT" b="0" i="0" dirty="0">
                <a:solidFill>
                  <a:srgbClr val="333333"/>
                </a:solidFill>
                <a:effectLst/>
                <a:latin typeface="Roboto" panose="02000000000000000000" pitchFamily="2" charset="0"/>
              </a:rPr>
              <a:t>, taip pat nukentėjusiuosius ir, jei tai numatyta nacionalinėje teisėje, kitus asmenis, kurie pranešė apie nusikalstamus veiksmus.</a:t>
            </a:r>
          </a:p>
          <a:p>
            <a:pPr marL="514350" indent="-514350" algn="just">
              <a:buFont typeface="+mj-lt"/>
              <a:buAutoNum type="arabicPeriod" startAt="8"/>
            </a:pPr>
            <a:r>
              <a:rPr lang="lt-LT" b="0" i="0" dirty="0">
                <a:solidFill>
                  <a:srgbClr val="333333"/>
                </a:solidFill>
                <a:effectLst/>
                <a:latin typeface="Roboto" panose="02000000000000000000" pitchFamily="2" charset="0"/>
              </a:rPr>
              <a:t>Jei Europos prokuratūra sužino, kad </a:t>
            </a:r>
            <a:r>
              <a:rPr lang="lt-LT" i="0" dirty="0">
                <a:solidFill>
                  <a:srgbClr val="333333"/>
                </a:solidFill>
                <a:effectLst/>
                <a:latin typeface="Roboto" panose="02000000000000000000" pitchFamily="2" charset="0"/>
              </a:rPr>
              <a:t>galėjo būti įvykdyta </a:t>
            </a:r>
            <a:r>
              <a:rPr lang="lt-LT" b="1" i="0" dirty="0">
                <a:solidFill>
                  <a:srgbClr val="333333"/>
                </a:solidFill>
                <a:effectLst/>
                <a:latin typeface="Roboto" panose="02000000000000000000" pitchFamily="2" charset="0"/>
              </a:rPr>
              <a:t>nusikalstama veika, kuri nepriklauso Europos prokuratūros kompetencijai</a:t>
            </a:r>
            <a:r>
              <a:rPr lang="lt-LT" b="0" i="0" dirty="0">
                <a:solidFill>
                  <a:srgbClr val="333333"/>
                </a:solidFill>
                <a:effectLst/>
                <a:latin typeface="Roboto" panose="02000000000000000000" pitchFamily="2" charset="0"/>
              </a:rPr>
              <a:t>, ji nepagrįstai nedelsdama apie tai informuoja nacionalines kompetentingas institucijas ir perduoda joms visus susijusius įrodymus. </a:t>
            </a:r>
            <a:endParaRPr lang="en-US" dirty="0"/>
          </a:p>
          <a:p>
            <a:pPr marL="514350" indent="-514350" algn="just">
              <a:buAutoNum type="arabicPeriod" startAt="8"/>
            </a:pPr>
            <a:r>
              <a:rPr lang="lt-LT" b="0" i="0" dirty="0">
                <a:solidFill>
                  <a:srgbClr val="333333"/>
                </a:solidFill>
                <a:effectLst/>
                <a:latin typeface="Roboto" panose="02000000000000000000" pitchFamily="2" charset="0"/>
              </a:rPr>
              <a:t>Konkrečiais atvejais Europos prokuratūra gali prašyti, kad Sąjungos institucijos, įstaigos, organai bei agentūros ir valstybių narių valdžios institucijos pateiktų turimos papildomos susijusios informacijos. Gali būti prašoma informacijos, susijusios su pažeidimais, dėl kurių buvo padaryta žala Sąjungos finansiniams interesams, kurie nepriklauso Europos prokuratūros kompetencijai pagal 25 straipsnio 2 dalį. </a:t>
            </a:r>
            <a:endParaRPr lang="en-US" dirty="0"/>
          </a:p>
          <a:p>
            <a:pPr marL="514350" indent="-514350" algn="just">
              <a:buAutoNum type="arabicPeriod" startAt="8"/>
            </a:pPr>
            <a:r>
              <a:rPr lang="lt-LT" b="0" i="0" dirty="0">
                <a:solidFill>
                  <a:srgbClr val="333333"/>
                </a:solidFill>
                <a:effectLst/>
                <a:latin typeface="Roboto" panose="02000000000000000000" pitchFamily="2" charset="0"/>
              </a:rPr>
              <a:t>Europos prokuratūra gali prašyti kitos informacijos, kad būtų sudarytos sąlygos Kolegijai pagal 9 straipsnio 2 dalį paskelbti bendras gaires dėl pareigos informuoti Europos prokuratūrą apie bylas, kurios patenka į 25 straipsnio 2 dalies taikymo sritį, aiškinimo.</a:t>
            </a:r>
            <a:endParaRPr lang="en-US" dirty="0"/>
          </a:p>
        </p:txBody>
      </p:sp>
      <p:sp>
        <p:nvSpPr>
          <p:cNvPr id="4" name="Dia számának helye 3">
            <a:extLst>
              <a:ext uri="{FF2B5EF4-FFF2-40B4-BE49-F238E27FC236}">
                <a16:creationId xmlns:a16="http://schemas.microsoft.com/office/drawing/2014/main" id="{806A8E92-7596-4A04-B119-3A60B2CC3485}"/>
              </a:ext>
            </a:extLst>
          </p:cNvPr>
          <p:cNvSpPr>
            <a:spLocks noGrp="1"/>
          </p:cNvSpPr>
          <p:nvPr>
            <p:ph type="sldNum" sz="quarter" idx="12"/>
          </p:nvPr>
        </p:nvSpPr>
        <p:spPr/>
        <p:txBody>
          <a:bodyPr/>
          <a:lstStyle/>
          <a:p>
            <a:fld id="{826CE9DA-0CC2-4A9E-A617-0548961698AD}" type="slidenum">
              <a:rPr lang="de-AT" smtClean="0">
                <a:solidFill>
                  <a:schemeClr val="bg1"/>
                </a:solidFill>
              </a:rPr>
              <a:t>22</a:t>
            </a:fld>
            <a:endParaRPr lang="de-AT" dirty="0">
              <a:solidFill>
                <a:schemeClr val="bg1"/>
              </a:solidFill>
            </a:endParaRPr>
          </a:p>
        </p:txBody>
      </p:sp>
    </p:spTree>
    <p:extLst>
      <p:ext uri="{BB962C8B-B14F-4D97-AF65-F5344CB8AC3E}">
        <p14:creationId xmlns:p14="http://schemas.microsoft.com/office/powerpoint/2010/main" val="2914271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p:txBody>
          <a:bodyPr>
            <a:normAutofit/>
          </a:bodyPr>
          <a:lstStyle/>
          <a:p>
            <a:r>
              <a:rPr lang="en-GB" altLang="de-DE" b="1" noProof="0" dirty="0"/>
              <a:t>Informa</a:t>
            </a:r>
            <a:r>
              <a:rPr lang="lt-LT" altLang="de-DE" b="1" noProof="0" dirty="0" err="1"/>
              <a:t>cijos</a:t>
            </a:r>
            <a:r>
              <a:rPr lang="lt-LT" altLang="de-DE" b="1" noProof="0" dirty="0"/>
              <a:t> kanalai </a:t>
            </a:r>
            <a:r>
              <a:rPr lang="en-GB" altLang="de-DE" b="1" noProof="0" dirty="0"/>
              <a:t>(24</a:t>
            </a:r>
            <a:r>
              <a:rPr lang="lt-LT" altLang="de-DE" b="1" noProof="0" dirty="0"/>
              <a:t> straipsnis</a:t>
            </a:r>
            <a:r>
              <a:rPr lang="en-GB" altLang="de-DE" b="1" noProof="0" dirty="0"/>
              <a:t>)</a:t>
            </a:r>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23</a:t>
            </a:fld>
            <a:endParaRPr lang="fr-FR" altLang="de-DE">
              <a:solidFill>
                <a:schemeClr val="bg1"/>
              </a:solidFill>
            </a:endParaRPr>
          </a:p>
        </p:txBody>
      </p:sp>
      <p:sp>
        <p:nvSpPr>
          <p:cNvPr id="5" name="Rechteck 4">
            <a:extLst>
              <a:ext uri="{FF2B5EF4-FFF2-40B4-BE49-F238E27FC236}">
                <a16:creationId xmlns:a16="http://schemas.microsoft.com/office/drawing/2014/main" id="{DB7698CA-52C5-4114-937D-07EC17E17083}"/>
              </a:ext>
            </a:extLst>
          </p:cNvPr>
          <p:cNvSpPr/>
          <p:nvPr/>
        </p:nvSpPr>
        <p:spPr>
          <a:xfrm>
            <a:off x="967921" y="4566089"/>
            <a:ext cx="3479800" cy="9284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dirty="0"/>
              <a:t>Europos prokuratūros</a:t>
            </a:r>
            <a:endParaRPr lang="de-AT" dirty="0"/>
          </a:p>
          <a:p>
            <a:pPr algn="ctr"/>
            <a:r>
              <a:rPr lang="lt-LT" dirty="0"/>
              <a:t>Centrinė būstinė</a:t>
            </a:r>
            <a:endParaRPr lang="de-AT" dirty="0"/>
          </a:p>
        </p:txBody>
      </p:sp>
      <p:sp>
        <p:nvSpPr>
          <p:cNvPr id="7" name="Rechteck 6">
            <a:extLst>
              <a:ext uri="{FF2B5EF4-FFF2-40B4-BE49-F238E27FC236}">
                <a16:creationId xmlns:a16="http://schemas.microsoft.com/office/drawing/2014/main" id="{4ECDEAE5-2894-43AB-AA86-BDEEEE1CF4A8}"/>
              </a:ext>
            </a:extLst>
          </p:cNvPr>
          <p:cNvSpPr/>
          <p:nvPr/>
        </p:nvSpPr>
        <p:spPr>
          <a:xfrm>
            <a:off x="7291251" y="1747520"/>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Na</a:t>
            </a:r>
            <a:r>
              <a:rPr lang="lt-LT" dirty="0" err="1"/>
              <a:t>cionalinis</a:t>
            </a:r>
            <a:r>
              <a:rPr lang="lt-LT" dirty="0"/>
              <a:t> lygmuo</a:t>
            </a:r>
            <a:endParaRPr lang="de-AT" dirty="0"/>
          </a:p>
        </p:txBody>
      </p:sp>
      <p:sp>
        <p:nvSpPr>
          <p:cNvPr id="9" name="Ellipse 8">
            <a:extLst>
              <a:ext uri="{FF2B5EF4-FFF2-40B4-BE49-F238E27FC236}">
                <a16:creationId xmlns:a16="http://schemas.microsoft.com/office/drawing/2014/main" id="{F034F1B3-5198-448B-A9A9-2FD5DB69499B}"/>
              </a:ext>
            </a:extLst>
          </p:cNvPr>
          <p:cNvSpPr/>
          <p:nvPr/>
        </p:nvSpPr>
        <p:spPr>
          <a:xfrm>
            <a:off x="5918200" y="2641600"/>
            <a:ext cx="23241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a:t>Administra</a:t>
            </a:r>
            <a:r>
              <a:rPr lang="lt-LT" dirty="0" err="1"/>
              <a:t>cinės</a:t>
            </a:r>
            <a:r>
              <a:rPr lang="lt-LT" dirty="0"/>
              <a:t> institucijos</a:t>
            </a:r>
            <a:endParaRPr lang="de-AT" dirty="0"/>
          </a:p>
        </p:txBody>
      </p:sp>
      <p:sp>
        <p:nvSpPr>
          <p:cNvPr id="10" name="Ellipse 9">
            <a:extLst>
              <a:ext uri="{FF2B5EF4-FFF2-40B4-BE49-F238E27FC236}">
                <a16:creationId xmlns:a16="http://schemas.microsoft.com/office/drawing/2014/main" id="{9E9EA637-CA3E-451E-975D-ECF35E58363A}"/>
              </a:ext>
            </a:extLst>
          </p:cNvPr>
          <p:cNvSpPr/>
          <p:nvPr/>
        </p:nvSpPr>
        <p:spPr>
          <a:xfrm>
            <a:off x="9029700" y="2641600"/>
            <a:ext cx="23241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dirty="0"/>
              <a:t>Teisminės ir teisėsaugos institucijos ir agentūros</a:t>
            </a:r>
            <a:endParaRPr lang="de-AT" dirty="0"/>
          </a:p>
        </p:txBody>
      </p:sp>
      <p:cxnSp>
        <p:nvCxnSpPr>
          <p:cNvPr id="13" name="Gerade Verbindung mit Pfeil 12">
            <a:extLst>
              <a:ext uri="{FF2B5EF4-FFF2-40B4-BE49-F238E27FC236}">
                <a16:creationId xmlns:a16="http://schemas.microsoft.com/office/drawing/2014/main" id="{B4E09BFE-9C85-4381-A77D-DB77FF61CBB7}"/>
              </a:ext>
            </a:extLst>
          </p:cNvPr>
          <p:cNvCxnSpPr>
            <a:cxnSpLocks/>
          </p:cNvCxnSpPr>
          <p:nvPr/>
        </p:nvCxnSpPr>
        <p:spPr>
          <a:xfrm>
            <a:off x="8432800" y="3192756"/>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Gerade Verbindung mit Pfeil 14">
            <a:extLst>
              <a:ext uri="{FF2B5EF4-FFF2-40B4-BE49-F238E27FC236}">
                <a16:creationId xmlns:a16="http://schemas.microsoft.com/office/drawing/2014/main" id="{D2858DEE-A0D0-42B2-AF38-832F7E00455C}"/>
              </a:ext>
            </a:extLst>
          </p:cNvPr>
          <p:cNvCxnSpPr/>
          <p:nvPr/>
        </p:nvCxnSpPr>
        <p:spPr>
          <a:xfrm flipH="1">
            <a:off x="9162143" y="3824891"/>
            <a:ext cx="647700" cy="5461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Gerade Verbindung mit Pfeil 16">
            <a:extLst>
              <a:ext uri="{FF2B5EF4-FFF2-40B4-BE49-F238E27FC236}">
                <a16:creationId xmlns:a16="http://schemas.microsoft.com/office/drawing/2014/main" id="{7601AB3C-98AD-4180-B08D-4400B28D3DA5}"/>
              </a:ext>
            </a:extLst>
          </p:cNvPr>
          <p:cNvCxnSpPr/>
          <p:nvPr/>
        </p:nvCxnSpPr>
        <p:spPr>
          <a:xfrm>
            <a:off x="7291251" y="3926491"/>
            <a:ext cx="709749" cy="444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Rechteck 19">
            <a:extLst>
              <a:ext uri="{FF2B5EF4-FFF2-40B4-BE49-F238E27FC236}">
                <a16:creationId xmlns:a16="http://schemas.microsoft.com/office/drawing/2014/main" id="{AD9A77FF-0BCF-40EA-9948-005F3A4E92B4}"/>
              </a:ext>
            </a:extLst>
          </p:cNvPr>
          <p:cNvSpPr/>
          <p:nvPr/>
        </p:nvSpPr>
        <p:spPr>
          <a:xfrm>
            <a:off x="5676900" y="5905278"/>
            <a:ext cx="2324100" cy="5852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dirty="0"/>
              <a:t>Pradedamas tyrimas</a:t>
            </a:r>
            <a:endParaRPr lang="de-AT" dirty="0"/>
          </a:p>
          <a:p>
            <a:pPr algn="ctr"/>
            <a:r>
              <a:rPr lang="de-AT" dirty="0"/>
              <a:t>26</a:t>
            </a:r>
            <a:r>
              <a:rPr lang="lt-LT" dirty="0"/>
              <a:t> str. </a:t>
            </a:r>
            <a:r>
              <a:rPr lang="de-AT" dirty="0"/>
              <a:t>1</a:t>
            </a:r>
            <a:r>
              <a:rPr lang="lt-LT" dirty="0"/>
              <a:t> d. </a:t>
            </a:r>
            <a:endParaRPr lang="de-AT" dirty="0"/>
          </a:p>
        </p:txBody>
      </p:sp>
      <p:sp>
        <p:nvSpPr>
          <p:cNvPr id="21" name="Rechteck 20">
            <a:extLst>
              <a:ext uri="{FF2B5EF4-FFF2-40B4-BE49-F238E27FC236}">
                <a16:creationId xmlns:a16="http://schemas.microsoft.com/office/drawing/2014/main" id="{185DCBC8-0986-4701-9ABA-6FF376B89F4D}"/>
              </a:ext>
            </a:extLst>
          </p:cNvPr>
          <p:cNvSpPr/>
          <p:nvPr/>
        </p:nvSpPr>
        <p:spPr>
          <a:xfrm>
            <a:off x="9029700" y="5905278"/>
            <a:ext cx="2324100" cy="5852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dirty="0"/>
              <a:t>Bylos išsireikalavimas</a:t>
            </a:r>
            <a:endParaRPr lang="de-AT" dirty="0"/>
          </a:p>
          <a:p>
            <a:pPr algn="ctr"/>
            <a:r>
              <a:rPr lang="de-AT" dirty="0"/>
              <a:t>27</a:t>
            </a:r>
            <a:r>
              <a:rPr lang="lt-LT" dirty="0"/>
              <a:t> str. 1 ir </a:t>
            </a:r>
            <a:r>
              <a:rPr lang="de-AT" dirty="0"/>
              <a:t>5</a:t>
            </a:r>
            <a:r>
              <a:rPr lang="lt-LT" dirty="0"/>
              <a:t> d.</a:t>
            </a:r>
            <a:endParaRPr lang="de-AT" dirty="0"/>
          </a:p>
        </p:txBody>
      </p:sp>
      <p:cxnSp>
        <p:nvCxnSpPr>
          <p:cNvPr id="23" name="Gerade Verbindung mit Pfeil 22">
            <a:extLst>
              <a:ext uri="{FF2B5EF4-FFF2-40B4-BE49-F238E27FC236}">
                <a16:creationId xmlns:a16="http://schemas.microsoft.com/office/drawing/2014/main" id="{E6806E6F-AF8D-456E-824A-EDD6EBD6CD4C}"/>
              </a:ext>
            </a:extLst>
          </p:cNvPr>
          <p:cNvCxnSpPr>
            <a:cxnSpLocks/>
          </p:cNvCxnSpPr>
          <p:nvPr/>
        </p:nvCxnSpPr>
        <p:spPr>
          <a:xfrm flipH="1">
            <a:off x="7447644" y="5577469"/>
            <a:ext cx="794656" cy="28297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Gerade Verbindung mit Pfeil 24">
            <a:extLst>
              <a:ext uri="{FF2B5EF4-FFF2-40B4-BE49-F238E27FC236}">
                <a16:creationId xmlns:a16="http://schemas.microsoft.com/office/drawing/2014/main" id="{325BA354-76D3-415A-9E77-579CCC71243D}"/>
              </a:ext>
            </a:extLst>
          </p:cNvPr>
          <p:cNvCxnSpPr/>
          <p:nvPr/>
        </p:nvCxnSpPr>
        <p:spPr>
          <a:xfrm>
            <a:off x="9245600" y="5537980"/>
            <a:ext cx="698500" cy="3238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Ellipse 28">
            <a:extLst>
              <a:ext uri="{FF2B5EF4-FFF2-40B4-BE49-F238E27FC236}">
                <a16:creationId xmlns:a16="http://schemas.microsoft.com/office/drawing/2014/main" id="{89B394B4-F27A-49BD-9989-2F193ABFE4C1}"/>
              </a:ext>
            </a:extLst>
          </p:cNvPr>
          <p:cNvSpPr/>
          <p:nvPr/>
        </p:nvSpPr>
        <p:spPr>
          <a:xfrm>
            <a:off x="1367971" y="2641600"/>
            <a:ext cx="26797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E</a:t>
            </a:r>
            <a:r>
              <a:rPr lang="lt-LT" dirty="0"/>
              <a:t>S institucijos ir t.t.</a:t>
            </a:r>
            <a:endParaRPr lang="de-AT" dirty="0"/>
          </a:p>
        </p:txBody>
      </p:sp>
      <p:sp>
        <p:nvSpPr>
          <p:cNvPr id="30" name="Rechteck 29">
            <a:extLst>
              <a:ext uri="{FF2B5EF4-FFF2-40B4-BE49-F238E27FC236}">
                <a16:creationId xmlns:a16="http://schemas.microsoft.com/office/drawing/2014/main" id="{E3612ECD-8850-400D-A0C5-2545CB7BA9EE}"/>
              </a:ext>
            </a:extLst>
          </p:cNvPr>
          <p:cNvSpPr/>
          <p:nvPr/>
        </p:nvSpPr>
        <p:spPr>
          <a:xfrm>
            <a:off x="1614260" y="1747521"/>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a:t>Europ</a:t>
            </a:r>
            <a:r>
              <a:rPr lang="lt-LT" dirty="0" err="1"/>
              <a:t>os</a:t>
            </a:r>
            <a:r>
              <a:rPr lang="lt-LT" dirty="0"/>
              <a:t> lygmuo</a:t>
            </a:r>
            <a:endParaRPr lang="de-AT" dirty="0"/>
          </a:p>
        </p:txBody>
      </p:sp>
      <p:sp>
        <p:nvSpPr>
          <p:cNvPr id="31" name="Ellipse 30">
            <a:extLst>
              <a:ext uri="{FF2B5EF4-FFF2-40B4-BE49-F238E27FC236}">
                <a16:creationId xmlns:a16="http://schemas.microsoft.com/office/drawing/2014/main" id="{198A2EA0-6F82-47DD-8188-62229E1CA446}"/>
              </a:ext>
            </a:extLst>
          </p:cNvPr>
          <p:cNvSpPr/>
          <p:nvPr/>
        </p:nvSpPr>
        <p:spPr>
          <a:xfrm>
            <a:off x="3753304" y="3731186"/>
            <a:ext cx="1028700" cy="4724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OLAF</a:t>
            </a:r>
          </a:p>
        </p:txBody>
      </p:sp>
      <p:sp>
        <p:nvSpPr>
          <p:cNvPr id="32" name="Pfeil: nach links und rechts 31">
            <a:extLst>
              <a:ext uri="{FF2B5EF4-FFF2-40B4-BE49-F238E27FC236}">
                <a16:creationId xmlns:a16="http://schemas.microsoft.com/office/drawing/2014/main" id="{11558871-362A-4336-8FD9-80AD0889FF4A}"/>
              </a:ext>
            </a:extLst>
          </p:cNvPr>
          <p:cNvSpPr/>
          <p:nvPr/>
        </p:nvSpPr>
        <p:spPr>
          <a:xfrm>
            <a:off x="4623480" y="1690688"/>
            <a:ext cx="2324100" cy="819233"/>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1600" dirty="0"/>
              <a:t>22</a:t>
            </a:r>
            <a:r>
              <a:rPr lang="lt-LT" sz="1600" dirty="0"/>
              <a:t> str.</a:t>
            </a:r>
            <a:r>
              <a:rPr lang="de-AT" sz="1600" dirty="0"/>
              <a:t>, 25</a:t>
            </a:r>
            <a:r>
              <a:rPr lang="lt-LT" sz="1600" dirty="0"/>
              <a:t> str. </a:t>
            </a:r>
            <a:r>
              <a:rPr lang="de-AT" sz="1600" dirty="0"/>
              <a:t>2 </a:t>
            </a:r>
            <a:r>
              <a:rPr lang="lt-LT" sz="1600" dirty="0"/>
              <a:t>ir </a:t>
            </a:r>
            <a:r>
              <a:rPr lang="de-AT" sz="1600" dirty="0"/>
              <a:t>3</a:t>
            </a:r>
            <a:r>
              <a:rPr lang="lt-LT" sz="1600" dirty="0"/>
              <a:t> d.</a:t>
            </a:r>
            <a:endParaRPr lang="de-AT" sz="1600" dirty="0"/>
          </a:p>
        </p:txBody>
      </p:sp>
      <p:cxnSp>
        <p:nvCxnSpPr>
          <p:cNvPr id="36" name="Gerade Verbindung mit Pfeil 35">
            <a:extLst>
              <a:ext uri="{FF2B5EF4-FFF2-40B4-BE49-F238E27FC236}">
                <a16:creationId xmlns:a16="http://schemas.microsoft.com/office/drawing/2014/main" id="{3B595CFB-02C7-47BB-BCA4-68F1E6E9FEF1}"/>
              </a:ext>
            </a:extLst>
          </p:cNvPr>
          <p:cNvCxnSpPr/>
          <p:nvPr/>
        </p:nvCxnSpPr>
        <p:spPr>
          <a:xfrm>
            <a:off x="2706007" y="3823946"/>
            <a:ext cx="0" cy="696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Gerade Verbindung mit Pfeil 37">
            <a:extLst>
              <a:ext uri="{FF2B5EF4-FFF2-40B4-BE49-F238E27FC236}">
                <a16:creationId xmlns:a16="http://schemas.microsoft.com/office/drawing/2014/main" id="{F0E36C1D-6824-4348-8507-D53C32D0299D}"/>
              </a:ext>
            </a:extLst>
          </p:cNvPr>
          <p:cNvCxnSpPr>
            <a:cxnSpLocks/>
          </p:cNvCxnSpPr>
          <p:nvPr/>
        </p:nvCxnSpPr>
        <p:spPr>
          <a:xfrm>
            <a:off x="4047671" y="3505125"/>
            <a:ext cx="219983" cy="13422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Gerade Verbindung mit Pfeil 39">
            <a:extLst>
              <a:ext uri="{FF2B5EF4-FFF2-40B4-BE49-F238E27FC236}">
                <a16:creationId xmlns:a16="http://schemas.microsoft.com/office/drawing/2014/main" id="{2BFA42E4-2CC3-4AE3-BB75-A30ED107BF66}"/>
              </a:ext>
            </a:extLst>
          </p:cNvPr>
          <p:cNvCxnSpPr/>
          <p:nvPr/>
        </p:nvCxnSpPr>
        <p:spPr>
          <a:xfrm flipH="1">
            <a:off x="2964518" y="4121307"/>
            <a:ext cx="770300" cy="355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4" name="Verbinder: gewinkelt 43">
            <a:extLst>
              <a:ext uri="{FF2B5EF4-FFF2-40B4-BE49-F238E27FC236}">
                <a16:creationId xmlns:a16="http://schemas.microsoft.com/office/drawing/2014/main" id="{DF99B6F3-85FA-4FB6-A314-37BF4D50810E}"/>
              </a:ext>
            </a:extLst>
          </p:cNvPr>
          <p:cNvCxnSpPr>
            <a:cxnSpLocks/>
          </p:cNvCxnSpPr>
          <p:nvPr/>
        </p:nvCxnSpPr>
        <p:spPr>
          <a:xfrm>
            <a:off x="4236903" y="3142048"/>
            <a:ext cx="2266948" cy="1754181"/>
          </a:xfrm>
          <a:prstGeom prst="bent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50" name="Gerade Verbindung mit Pfeil 49">
            <a:extLst>
              <a:ext uri="{FF2B5EF4-FFF2-40B4-BE49-F238E27FC236}">
                <a16:creationId xmlns:a16="http://schemas.microsoft.com/office/drawing/2014/main" id="{1E7F1DE6-2E63-41EC-8EB4-F1723B9F13E9}"/>
              </a:ext>
            </a:extLst>
          </p:cNvPr>
          <p:cNvCxnSpPr>
            <a:cxnSpLocks/>
          </p:cNvCxnSpPr>
          <p:nvPr/>
        </p:nvCxnSpPr>
        <p:spPr>
          <a:xfrm>
            <a:off x="4678962" y="5130800"/>
            <a:ext cx="184423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4" name="Gerade Verbindung mit Pfeil 53">
            <a:extLst>
              <a:ext uri="{FF2B5EF4-FFF2-40B4-BE49-F238E27FC236}">
                <a16:creationId xmlns:a16="http://schemas.microsoft.com/office/drawing/2014/main" id="{B0C67822-BC55-4615-B3A0-2C634F5B9B04}"/>
              </a:ext>
            </a:extLst>
          </p:cNvPr>
          <p:cNvCxnSpPr/>
          <p:nvPr/>
        </p:nvCxnSpPr>
        <p:spPr>
          <a:xfrm flipV="1">
            <a:off x="9613900" y="3926491"/>
            <a:ext cx="622300" cy="5504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5" name="Textfeld 54">
            <a:extLst>
              <a:ext uri="{FF2B5EF4-FFF2-40B4-BE49-F238E27FC236}">
                <a16:creationId xmlns:a16="http://schemas.microsoft.com/office/drawing/2014/main" id="{6B735DD7-FC01-48F6-9681-C3480F4AD67E}"/>
              </a:ext>
            </a:extLst>
          </p:cNvPr>
          <p:cNvSpPr txBox="1"/>
          <p:nvPr/>
        </p:nvSpPr>
        <p:spPr>
          <a:xfrm>
            <a:off x="10302875" y="3799437"/>
            <a:ext cx="1336221" cy="1169551"/>
          </a:xfrm>
          <a:prstGeom prst="rect">
            <a:avLst/>
          </a:prstGeom>
          <a:noFill/>
        </p:spPr>
        <p:txBody>
          <a:bodyPr wrap="square" rtlCol="0">
            <a:spAutoFit/>
          </a:bodyPr>
          <a:lstStyle/>
          <a:p>
            <a:r>
              <a:rPr lang="lt-LT" sz="1400" dirty="0"/>
              <a:t>Europos prokuratūra neturi kompetencijos</a:t>
            </a:r>
            <a:endParaRPr lang="de-AT" sz="1400" dirty="0"/>
          </a:p>
          <a:p>
            <a:r>
              <a:rPr lang="de-AT" sz="1400" dirty="0"/>
              <a:t>24</a:t>
            </a:r>
            <a:r>
              <a:rPr lang="lt-LT" sz="1400" dirty="0"/>
              <a:t> str. </a:t>
            </a:r>
            <a:r>
              <a:rPr lang="de-AT" sz="1400" dirty="0"/>
              <a:t>8</a:t>
            </a:r>
            <a:r>
              <a:rPr lang="lt-LT" sz="1400" dirty="0"/>
              <a:t> d.</a:t>
            </a:r>
            <a:endParaRPr lang="de-AT" sz="1400" dirty="0"/>
          </a:p>
        </p:txBody>
      </p:sp>
      <p:sp>
        <p:nvSpPr>
          <p:cNvPr id="27" name="Rechteck 19">
            <a:extLst>
              <a:ext uri="{FF2B5EF4-FFF2-40B4-BE49-F238E27FC236}">
                <a16:creationId xmlns:a16="http://schemas.microsoft.com/office/drawing/2014/main" id="{623E0CBB-9BD6-00DE-F60C-56661F282763}"/>
              </a:ext>
            </a:extLst>
          </p:cNvPr>
          <p:cNvSpPr/>
          <p:nvPr/>
        </p:nvSpPr>
        <p:spPr>
          <a:xfrm>
            <a:off x="7447644" y="4789652"/>
            <a:ext cx="2324100" cy="5852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dirty="0"/>
              <a:t>Bylą tiriantis Europos deleguotasis prokuroras</a:t>
            </a:r>
            <a:endParaRPr lang="de-AT" dirty="0"/>
          </a:p>
        </p:txBody>
      </p:sp>
    </p:spTree>
    <p:extLst>
      <p:ext uri="{BB962C8B-B14F-4D97-AF65-F5344CB8AC3E}">
        <p14:creationId xmlns:p14="http://schemas.microsoft.com/office/powerpoint/2010/main" val="3416461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7668" y="294786"/>
            <a:ext cx="10515600" cy="1325563"/>
          </a:xfrm>
        </p:spPr>
        <p:txBody>
          <a:bodyPr>
            <a:normAutofit/>
          </a:bodyPr>
          <a:lstStyle/>
          <a:p>
            <a:r>
              <a:rPr lang="lt-LT" altLang="de-DE" b="1" noProof="0" dirty="0"/>
              <a:t>Prievolė pranešti</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7668" y="1833893"/>
            <a:ext cx="9883391" cy="4095750"/>
          </a:xfrm>
        </p:spPr>
        <p:txBody>
          <a:bodyPr>
            <a:normAutofit fontScale="92500"/>
          </a:bodyPr>
          <a:lstStyle/>
          <a:p>
            <a:pPr algn="just">
              <a:buFont typeface="Wingdings" panose="05000000000000000000" pitchFamily="2" charset="2"/>
              <a:buChar char="Ø"/>
              <a:defRPr/>
            </a:pPr>
            <a:r>
              <a:rPr lang="lt-LT" dirty="0"/>
              <a:t>Nepagrįstai nedelsdama</a:t>
            </a:r>
            <a:endParaRPr lang="en-GB" dirty="0"/>
          </a:p>
          <a:p>
            <a:pPr algn="just">
              <a:buFont typeface="Wingdings" panose="05000000000000000000" pitchFamily="2" charset="2"/>
              <a:buChar char="Ø"/>
              <a:defRPr/>
            </a:pPr>
            <a:r>
              <a:rPr lang="en-GB" dirty="0"/>
              <a:t>N</a:t>
            </a:r>
            <a:r>
              <a:rPr lang="lt-LT" dirty="0" err="1"/>
              <a:t>esvarbu</a:t>
            </a:r>
            <a:r>
              <a:rPr lang="lt-LT" dirty="0"/>
              <a:t>, ar nacionalinė institucija jau yra (nėra) pradėjusi tyrimą,</a:t>
            </a:r>
            <a:endParaRPr lang="en-GB" dirty="0"/>
          </a:p>
          <a:p>
            <a:pPr algn="just">
              <a:buFont typeface="Wingdings" panose="05000000000000000000" pitchFamily="2" charset="2"/>
              <a:buChar char="Ø"/>
              <a:defRPr/>
            </a:pPr>
            <a:r>
              <a:rPr lang="lt-LT" dirty="0"/>
              <a:t>Net ir išimtiniais atvejais pagal 25 str. 3 d. arba kai neįmanoma įvertinti, ar tenkinami 25 str. 2 d. nurodyti kriterijai</a:t>
            </a:r>
            <a:endParaRPr lang="en-US" dirty="0"/>
          </a:p>
          <a:p>
            <a:pPr algn="just">
              <a:buFont typeface="Wingdings" panose="05000000000000000000" pitchFamily="2" charset="2"/>
              <a:buChar char="Ø"/>
              <a:defRPr/>
            </a:pPr>
            <a:r>
              <a:rPr lang="en-US" dirty="0"/>
              <a:t> </a:t>
            </a:r>
            <a:r>
              <a:rPr lang="lt-LT" dirty="0"/>
              <a:t>Būtinieji reikalavimai </a:t>
            </a:r>
            <a:r>
              <a:rPr lang="en-US" dirty="0"/>
              <a:t>(24 </a:t>
            </a:r>
            <a:r>
              <a:rPr lang="lt-LT" dirty="0"/>
              <a:t>str. </a:t>
            </a:r>
            <a:r>
              <a:rPr lang="en-US" dirty="0"/>
              <a:t>4</a:t>
            </a:r>
            <a:r>
              <a:rPr lang="lt-LT" dirty="0"/>
              <a:t> d.</a:t>
            </a:r>
            <a:r>
              <a:rPr lang="en-US" dirty="0"/>
              <a:t>)</a:t>
            </a:r>
            <a:r>
              <a:rPr lang="lt-LT" dirty="0"/>
              <a:t>:</a:t>
            </a:r>
            <a:endParaRPr lang="en-US" dirty="0"/>
          </a:p>
          <a:p>
            <a:pPr lvl="1" algn="just">
              <a:buFont typeface="Wingdings" panose="05000000000000000000" pitchFamily="2" charset="2"/>
              <a:buChar char="ü"/>
              <a:defRPr/>
            </a:pPr>
            <a:r>
              <a:rPr lang="en-GB" dirty="0"/>
              <a:t> </a:t>
            </a:r>
            <a:r>
              <a:rPr lang="lt-LT" dirty="0"/>
              <a:t>faktinių aplinkybių aprašas</a:t>
            </a:r>
            <a:endParaRPr lang="en-GB" dirty="0"/>
          </a:p>
          <a:p>
            <a:pPr lvl="1" algn="just">
              <a:buFont typeface="Wingdings" panose="05000000000000000000" pitchFamily="2" charset="2"/>
              <a:buChar char="ü"/>
              <a:defRPr/>
            </a:pPr>
            <a:r>
              <a:rPr lang="lt-LT" b="0" i="0" dirty="0">
                <a:solidFill>
                  <a:srgbClr val="333333"/>
                </a:solidFill>
                <a:effectLst/>
                <a:latin typeface="Roboto" panose="02000000000000000000" pitchFamily="2" charset="0"/>
              </a:rPr>
              <a:t>žalos, kuri buvo ar gali būti padaryta, įvertinimas, </a:t>
            </a:r>
          </a:p>
          <a:p>
            <a:pPr lvl="1" algn="just">
              <a:buFont typeface="Wingdings" panose="05000000000000000000" pitchFamily="2" charset="2"/>
              <a:buChar char="ü"/>
              <a:defRPr/>
            </a:pPr>
            <a:r>
              <a:rPr lang="lt-LT" b="0" i="0" dirty="0">
                <a:solidFill>
                  <a:srgbClr val="333333"/>
                </a:solidFill>
                <a:effectLst/>
                <a:latin typeface="Roboto" panose="02000000000000000000" pitchFamily="2" charset="0"/>
              </a:rPr>
              <a:t>galimas teisinis kvalifikavimas,</a:t>
            </a:r>
            <a:endParaRPr lang="en-GB" dirty="0"/>
          </a:p>
          <a:p>
            <a:pPr lvl="1" algn="just">
              <a:buFont typeface="Wingdings" panose="05000000000000000000" pitchFamily="2" charset="2"/>
              <a:buChar char="ü"/>
              <a:defRPr/>
            </a:pPr>
            <a:r>
              <a:rPr lang="lt-LT" dirty="0">
                <a:solidFill>
                  <a:srgbClr val="333333"/>
                </a:solidFill>
                <a:latin typeface="Roboto" panose="02000000000000000000" pitchFamily="2" charset="0"/>
              </a:rPr>
              <a:t>informacija apie galimus nukentėjusiuosius, įtariamuosius ir visus kitus susijusius asmenis</a:t>
            </a:r>
            <a:r>
              <a:rPr lang="en-US" dirty="0"/>
              <a:t>.</a:t>
            </a:r>
            <a:r>
              <a:rPr lang="en-US" sz="2800" dirty="0"/>
              <a:t> </a:t>
            </a:r>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24</a:t>
            </a:fld>
            <a:endParaRPr lang="fr-FR" altLang="de-DE">
              <a:solidFill>
                <a:schemeClr val="bg1"/>
              </a:solidFill>
            </a:endParaRPr>
          </a:p>
        </p:txBody>
      </p:sp>
    </p:spTree>
    <p:extLst>
      <p:ext uri="{BB962C8B-B14F-4D97-AF65-F5344CB8AC3E}">
        <p14:creationId xmlns:p14="http://schemas.microsoft.com/office/powerpoint/2010/main" val="1217280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10381" y="369836"/>
            <a:ext cx="10515600" cy="1325563"/>
          </a:xfrm>
        </p:spPr>
        <p:txBody>
          <a:bodyPr>
            <a:normAutofit/>
          </a:bodyPr>
          <a:lstStyle/>
          <a:p>
            <a:r>
              <a:rPr lang="lt-LT" altLang="de-DE" b="1" noProof="0" dirty="0" err="1"/>
              <a:t>Byl</a:t>
            </a:r>
            <a:r>
              <a:rPr lang="en-US" altLang="de-DE" b="1" noProof="0" dirty="0" err="1"/>
              <a:t>os</a:t>
            </a:r>
            <a:r>
              <a:rPr lang="lt-LT" altLang="de-DE" b="1" noProof="0" dirty="0"/>
              <a:t> išsireikalavimo teisė </a:t>
            </a:r>
            <a:r>
              <a:rPr lang="en-GB" altLang="de-DE" b="1" noProof="0" dirty="0"/>
              <a:t>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10381" y="1816919"/>
            <a:ext cx="9860485" cy="4417910"/>
          </a:xfrm>
        </p:spPr>
        <p:txBody>
          <a:bodyPr>
            <a:normAutofit fontScale="55000" lnSpcReduction="20000"/>
          </a:bodyPr>
          <a:lstStyle/>
          <a:p>
            <a:pPr marL="0" indent="0" algn="just">
              <a:buNone/>
              <a:defRPr/>
            </a:pPr>
            <a:r>
              <a:rPr lang="en-GB" sz="2900" b="1" dirty="0"/>
              <a:t>27</a:t>
            </a:r>
            <a:r>
              <a:rPr lang="lt-LT" sz="2900" b="1" dirty="0"/>
              <a:t> straipsnis</a:t>
            </a:r>
            <a:r>
              <a:rPr lang="en-GB" sz="2900" b="1" dirty="0"/>
              <a:t>:</a:t>
            </a:r>
          </a:p>
          <a:p>
            <a:pPr marL="514350" indent="-514350" algn="just">
              <a:buFont typeface="+mj-lt"/>
              <a:buAutoNum type="arabicPeriod"/>
              <a:defRPr/>
            </a:pPr>
            <a:r>
              <a:rPr lang="lt-LT" sz="2500" b="0" i="0" dirty="0">
                <a:solidFill>
                  <a:srgbClr val="333333"/>
                </a:solidFill>
                <a:effectLst/>
                <a:latin typeface="Roboto" panose="02000000000000000000" pitchFamily="2" charset="0"/>
              </a:rPr>
              <a:t>Gavusi visą susijusią informaciją pagal 24 straipsnio 2 dalį, Europos prokuratūra kuo greičiau, tačiau ne vėliau kaip </a:t>
            </a:r>
            <a:r>
              <a:rPr lang="lt-LT" sz="2500" b="1" i="0" dirty="0">
                <a:solidFill>
                  <a:srgbClr val="333333"/>
                </a:solidFill>
                <a:effectLst/>
                <a:latin typeface="Roboto" panose="02000000000000000000" pitchFamily="2" charset="0"/>
              </a:rPr>
              <a:t>per penkias dienas </a:t>
            </a:r>
            <a:r>
              <a:rPr lang="lt-LT" sz="2500" b="0" i="0" dirty="0">
                <a:solidFill>
                  <a:srgbClr val="333333"/>
                </a:solidFill>
                <a:effectLst/>
                <a:latin typeface="Roboto" panose="02000000000000000000" pitchFamily="2" charset="0"/>
              </a:rPr>
              <a:t>po informacijos iš nacionalinių institucijų gavimo dienos, priima </a:t>
            </a:r>
            <a:r>
              <a:rPr lang="lt-LT" sz="2500" b="1" i="0" dirty="0">
                <a:solidFill>
                  <a:srgbClr val="333333"/>
                </a:solidFill>
                <a:effectLst/>
                <a:latin typeface="Roboto" panose="02000000000000000000" pitchFamily="2" charset="0"/>
              </a:rPr>
              <a:t>sprendimą dėl to, ar pasinaudoti bylos išsireikalavimo teise</a:t>
            </a:r>
            <a:r>
              <a:rPr lang="lt-LT" sz="2500" b="0" i="0" dirty="0">
                <a:solidFill>
                  <a:srgbClr val="333333"/>
                </a:solidFill>
                <a:effectLst/>
                <a:latin typeface="Roboto" panose="02000000000000000000" pitchFamily="2" charset="0"/>
              </a:rPr>
              <a:t>, ir apie tą sprendimą informuoja nacionalines institucijas. Europos vyriausiasis prokuroras gali konkrečios bylos atveju priimti pagrįstą sprendimą pratęsti tą terminą ne daugiau kaip </a:t>
            </a:r>
            <a:r>
              <a:rPr lang="lt-LT" sz="2500" b="1" i="0" dirty="0">
                <a:solidFill>
                  <a:srgbClr val="333333"/>
                </a:solidFill>
                <a:effectLst/>
                <a:latin typeface="Roboto" panose="02000000000000000000" pitchFamily="2" charset="0"/>
              </a:rPr>
              <a:t>penkioms dienoms </a:t>
            </a:r>
            <a:r>
              <a:rPr lang="lt-LT" sz="2500" b="0" i="0" dirty="0">
                <a:solidFill>
                  <a:srgbClr val="333333"/>
                </a:solidFill>
                <a:effectLst/>
                <a:latin typeface="Roboto" panose="02000000000000000000" pitchFamily="2" charset="0"/>
              </a:rPr>
              <a:t>ir apie tai atitinkamai informuoja nacionalines institucijas.</a:t>
            </a:r>
            <a:endParaRPr lang="lt-LT" sz="3200" b="0" i="0" dirty="0">
              <a:solidFill>
                <a:srgbClr val="333333"/>
              </a:solidFill>
              <a:effectLst/>
              <a:latin typeface="Roboto" panose="02000000000000000000" pitchFamily="2" charset="0"/>
            </a:endParaRPr>
          </a:p>
          <a:p>
            <a:pPr marL="514350" indent="-514350" algn="just">
              <a:buFont typeface="+mj-lt"/>
              <a:buAutoNum type="arabicPeriod"/>
              <a:defRPr/>
            </a:pPr>
            <a:r>
              <a:rPr lang="lt-LT" sz="2600" b="1" i="0" dirty="0">
                <a:solidFill>
                  <a:srgbClr val="333333"/>
                </a:solidFill>
                <a:effectLst/>
                <a:latin typeface="Roboto" panose="02000000000000000000" pitchFamily="2" charset="0"/>
              </a:rPr>
              <a:t>Per </a:t>
            </a:r>
            <a:r>
              <a:rPr lang="lt-LT" sz="2600" b="0" i="0" dirty="0">
                <a:solidFill>
                  <a:srgbClr val="333333"/>
                </a:solidFill>
                <a:effectLst/>
                <a:latin typeface="Roboto" panose="02000000000000000000" pitchFamily="2" charset="0"/>
              </a:rPr>
              <a:t>1 dalyje </a:t>
            </a:r>
            <a:r>
              <a:rPr lang="lt-LT" sz="2600" b="1" i="0" dirty="0">
                <a:solidFill>
                  <a:srgbClr val="333333"/>
                </a:solidFill>
                <a:effectLst/>
                <a:latin typeface="Roboto" panose="02000000000000000000" pitchFamily="2" charset="0"/>
              </a:rPr>
              <a:t>nurodytus terminus </a:t>
            </a:r>
            <a:r>
              <a:rPr lang="lt-LT" sz="2600" b="0" i="0" dirty="0">
                <a:solidFill>
                  <a:srgbClr val="333333"/>
                </a:solidFill>
                <a:effectLst/>
                <a:latin typeface="Roboto" panose="02000000000000000000" pitchFamily="2" charset="0"/>
              </a:rPr>
              <a:t>nacionalinės institucijos nepriima jokio sprendimo pagal nacionalinę teisę, dėl kurio Europos prokuratūra negalėtų pasinaudoti bylos išsireikalavimo teise.</a:t>
            </a:r>
            <a:r>
              <a:rPr lang="en-US" sz="3800" dirty="0"/>
              <a:t> </a:t>
            </a:r>
          </a:p>
          <a:p>
            <a:pPr marL="0" indent="0" algn="just">
              <a:buNone/>
              <a:defRPr/>
            </a:pPr>
            <a:r>
              <a:rPr lang="lt-LT" sz="2600" b="0" i="0" dirty="0">
                <a:solidFill>
                  <a:srgbClr val="333333"/>
                </a:solidFill>
                <a:effectLst/>
                <a:latin typeface="Roboto" panose="02000000000000000000" pitchFamily="2" charset="0"/>
              </a:rPr>
              <a:t>          Nacionalinės institucijos pagal nacionalinę teisę </a:t>
            </a:r>
            <a:r>
              <a:rPr lang="lt-LT" sz="2600" b="1" i="0" dirty="0">
                <a:solidFill>
                  <a:srgbClr val="333333"/>
                </a:solidFill>
                <a:effectLst/>
                <a:latin typeface="Roboto" panose="02000000000000000000" pitchFamily="2" charset="0"/>
              </a:rPr>
              <a:t>skubiai imasi priemonių, būtinų </a:t>
            </a:r>
            <a:r>
              <a:rPr lang="lt-LT" sz="2600" b="0" i="0" dirty="0">
                <a:solidFill>
                  <a:srgbClr val="333333"/>
                </a:solidFill>
                <a:effectLst/>
                <a:latin typeface="Roboto" panose="02000000000000000000" pitchFamily="2" charset="0"/>
              </a:rPr>
              <a:t>veiksmingam tyrimui ir baudžiamajam persekiojimui užtikrinti.</a:t>
            </a:r>
          </a:p>
          <a:p>
            <a:pPr marL="0" indent="0" algn="just">
              <a:buNone/>
              <a:defRPr/>
            </a:pPr>
            <a:r>
              <a:rPr lang="lt-LT" sz="2500" dirty="0">
                <a:solidFill>
                  <a:srgbClr val="333333"/>
                </a:solidFill>
                <a:latin typeface="Roboto" panose="02000000000000000000" pitchFamily="2" charset="0"/>
              </a:rPr>
              <a:t>3.   </a:t>
            </a:r>
            <a:r>
              <a:rPr lang="lt-LT" sz="2600" b="0" i="0" dirty="0">
                <a:solidFill>
                  <a:srgbClr val="333333"/>
                </a:solidFill>
                <a:effectLst/>
                <a:latin typeface="Roboto" panose="02000000000000000000" pitchFamily="2" charset="0"/>
              </a:rPr>
              <a:t>Jei Europos prokuratūra kitais būdais nei iš pagal 24 straipsnio 2 dalį pateiktos informacijos sužino, kad valstybės</a:t>
            </a:r>
            <a:br>
              <a:rPr lang="lt-LT" sz="2600" b="0" i="0" dirty="0">
                <a:solidFill>
                  <a:srgbClr val="333333"/>
                </a:solidFill>
                <a:effectLst/>
                <a:latin typeface="Roboto" panose="02000000000000000000" pitchFamily="2" charset="0"/>
              </a:rPr>
            </a:br>
            <a:r>
              <a:rPr lang="lt-LT" sz="2600" b="0" i="0" dirty="0">
                <a:solidFill>
                  <a:srgbClr val="333333"/>
                </a:solidFill>
                <a:effectLst/>
                <a:latin typeface="Roboto" panose="02000000000000000000" pitchFamily="2" charset="0"/>
              </a:rPr>
              <a:t>        narės kompetentingos institucijos jau pradėjo nusikalstamos veikos, kurios atžvilgiu Europos prokuratūra galėtų būti</a:t>
            </a:r>
            <a:br>
              <a:rPr lang="lt-LT" sz="2600" b="0" i="0" dirty="0">
                <a:solidFill>
                  <a:srgbClr val="333333"/>
                </a:solidFill>
                <a:effectLst/>
                <a:latin typeface="Roboto" panose="02000000000000000000" pitchFamily="2" charset="0"/>
              </a:rPr>
            </a:br>
            <a:r>
              <a:rPr lang="lt-LT" sz="2600" b="0" i="0" dirty="0">
                <a:solidFill>
                  <a:srgbClr val="333333"/>
                </a:solidFill>
                <a:effectLst/>
                <a:latin typeface="Roboto" panose="02000000000000000000" pitchFamily="2" charset="0"/>
              </a:rPr>
              <a:t>        kompetentinga, tyrimą, ji apie tai nedelsdama informuoja tas institucijas. </a:t>
            </a:r>
            <a:r>
              <a:rPr lang="lt-LT" sz="2600" b="1" i="0" dirty="0">
                <a:solidFill>
                  <a:srgbClr val="333333"/>
                </a:solidFill>
                <a:effectLst/>
                <a:latin typeface="Roboto" panose="02000000000000000000" pitchFamily="2" charset="0"/>
              </a:rPr>
              <a:t>Po to, kai Europos prokuratūra buvo</a:t>
            </a:r>
            <a:br>
              <a:rPr lang="lt-LT" sz="2600" b="1" i="0" dirty="0">
                <a:solidFill>
                  <a:srgbClr val="333333"/>
                </a:solidFill>
                <a:effectLst/>
                <a:latin typeface="Roboto" panose="02000000000000000000" pitchFamily="2" charset="0"/>
              </a:rPr>
            </a:br>
            <a:r>
              <a:rPr lang="lt-LT" sz="2600" b="1" i="0" dirty="0">
                <a:solidFill>
                  <a:srgbClr val="333333"/>
                </a:solidFill>
                <a:effectLst/>
                <a:latin typeface="Roboto" panose="02000000000000000000" pitchFamily="2" charset="0"/>
              </a:rPr>
              <a:t>	  </a:t>
            </a:r>
            <a:br>
              <a:rPr lang="lt-LT" sz="2600" b="1" i="0" dirty="0">
                <a:solidFill>
                  <a:srgbClr val="333333"/>
                </a:solidFill>
                <a:effectLst/>
                <a:latin typeface="Roboto" panose="02000000000000000000" pitchFamily="2" charset="0"/>
              </a:rPr>
            </a:br>
            <a:r>
              <a:rPr lang="lt-LT" sz="2600" b="1" i="0" dirty="0">
                <a:solidFill>
                  <a:srgbClr val="333333"/>
                </a:solidFill>
                <a:effectLst/>
                <a:latin typeface="Roboto" panose="02000000000000000000" pitchFamily="2" charset="0"/>
              </a:rPr>
              <a:t>          deramai informuota pagal 24 straipsnio 2 dalį</a:t>
            </a:r>
            <a:r>
              <a:rPr lang="lt-LT" sz="2600" b="0" i="0" dirty="0">
                <a:solidFill>
                  <a:srgbClr val="333333"/>
                </a:solidFill>
                <a:effectLst/>
                <a:latin typeface="Roboto" panose="02000000000000000000" pitchFamily="2" charset="0"/>
              </a:rPr>
              <a:t>, ji priima sprendimą dėl to, ar pasinaudoti bylos išsireikalavimo teise.</a:t>
            </a:r>
            <a:br>
              <a:rPr lang="lt-LT" sz="2600" b="0" i="0" dirty="0">
                <a:solidFill>
                  <a:srgbClr val="333333"/>
                </a:solidFill>
                <a:effectLst/>
                <a:latin typeface="Roboto" panose="02000000000000000000" pitchFamily="2" charset="0"/>
              </a:rPr>
            </a:br>
            <a:r>
              <a:rPr lang="lt-LT" sz="2600" b="0" i="0" dirty="0">
                <a:solidFill>
                  <a:srgbClr val="333333"/>
                </a:solidFill>
                <a:effectLst/>
                <a:latin typeface="Roboto" panose="02000000000000000000" pitchFamily="2" charset="0"/>
              </a:rPr>
              <a:t>         Sprendimas priimamas per šio straipsnio 1 dalyje nustatytus terminus.</a:t>
            </a:r>
            <a:r>
              <a:rPr lang="en-US" sz="3800" dirty="0"/>
              <a:t> </a:t>
            </a:r>
          </a:p>
          <a:p>
            <a:pPr marL="0" indent="0" algn="just">
              <a:buNone/>
              <a:defRPr/>
            </a:pPr>
            <a:r>
              <a:rPr lang="lt-LT" sz="2600" dirty="0">
                <a:solidFill>
                  <a:srgbClr val="333333"/>
                </a:solidFill>
                <a:latin typeface="Roboto" panose="02000000000000000000" pitchFamily="2" charset="0"/>
              </a:rPr>
              <a:t>4.    </a:t>
            </a:r>
            <a:r>
              <a:rPr lang="lt-LT" sz="2600" b="0" i="0" dirty="0">
                <a:solidFill>
                  <a:srgbClr val="333333"/>
                </a:solidFill>
                <a:effectLst/>
                <a:latin typeface="Roboto" panose="02000000000000000000" pitchFamily="2" charset="0"/>
              </a:rPr>
              <a:t>Prieš priimdama spendimą dėl to, ar pasinaudoti bylos išsireikalavimo teise, Europos prokuratūra prireikus</a:t>
            </a:r>
            <a:br>
              <a:rPr lang="lt-LT" sz="2600" b="0" i="0" dirty="0">
                <a:solidFill>
                  <a:srgbClr val="333333"/>
                </a:solidFill>
                <a:effectLst/>
                <a:latin typeface="Roboto" panose="02000000000000000000" pitchFamily="2" charset="0"/>
              </a:rPr>
            </a:br>
            <a:r>
              <a:rPr lang="lt-LT" sz="2600" b="0" i="0" dirty="0">
                <a:solidFill>
                  <a:srgbClr val="333333"/>
                </a:solidFill>
                <a:effectLst/>
                <a:latin typeface="Roboto" panose="02000000000000000000" pitchFamily="2" charset="0"/>
              </a:rPr>
              <a:t>             konsultuojasi su atitinkamos valstybės narės kompetentingomis institucijomis.</a:t>
            </a:r>
            <a:endParaRPr lang="en-US" sz="3800" dirty="0"/>
          </a:p>
          <a:p>
            <a:pPr marL="0" indent="0" algn="just">
              <a:buNone/>
              <a:defRPr/>
            </a:pPr>
            <a:r>
              <a:rPr lang="lt-LT" sz="2600" b="0" i="0" dirty="0">
                <a:solidFill>
                  <a:srgbClr val="333333"/>
                </a:solidFill>
                <a:effectLst/>
                <a:latin typeface="Roboto" panose="02000000000000000000" pitchFamily="2" charset="0"/>
              </a:rPr>
              <a:t>5.       Jei Europos prokuratūra pasinaudoja bylos išsireikalavimo teise, valstybių narių kompetentingos institucijos perduoda</a:t>
            </a:r>
            <a:br>
              <a:rPr lang="lt-LT" sz="2600" b="0" i="0" dirty="0">
                <a:solidFill>
                  <a:srgbClr val="333333"/>
                </a:solidFill>
                <a:effectLst/>
                <a:latin typeface="Roboto" panose="02000000000000000000" pitchFamily="2" charset="0"/>
              </a:rPr>
            </a:br>
            <a:r>
              <a:rPr lang="lt-LT" sz="2600" b="0" i="0" dirty="0">
                <a:solidFill>
                  <a:srgbClr val="333333"/>
                </a:solidFill>
                <a:effectLst/>
                <a:latin typeface="Roboto" panose="02000000000000000000" pitchFamily="2" charset="0"/>
              </a:rPr>
              <a:t>         bylą Europos prokuratūrai ir nebevykdo tolesnių tyrimo veiksmų tos pačios nusikalstamos veikos atžvilgiu.</a:t>
            </a:r>
            <a:endParaRPr lang="en-GB" sz="3800"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25</a:t>
            </a:fld>
            <a:endParaRPr lang="fr-FR" altLang="de-DE">
              <a:solidFill>
                <a:schemeClr val="bg1"/>
              </a:solidFill>
            </a:endParaRPr>
          </a:p>
        </p:txBody>
      </p:sp>
    </p:spTree>
    <p:extLst>
      <p:ext uri="{BB962C8B-B14F-4D97-AF65-F5344CB8AC3E}">
        <p14:creationId xmlns:p14="http://schemas.microsoft.com/office/powerpoint/2010/main" val="2157245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37716" y="296863"/>
            <a:ext cx="10515600" cy="1325563"/>
          </a:xfrm>
        </p:spPr>
        <p:txBody>
          <a:bodyPr>
            <a:normAutofit/>
          </a:bodyPr>
          <a:lstStyle/>
          <a:p>
            <a:r>
              <a:rPr lang="lt-LT" altLang="de-DE" b="1" noProof="0" dirty="0" err="1"/>
              <a:t>Byl</a:t>
            </a:r>
            <a:r>
              <a:rPr lang="en-US" altLang="de-DE" b="1" noProof="0" dirty="0" err="1"/>
              <a:t>os</a:t>
            </a:r>
            <a:r>
              <a:rPr lang="lt-LT" altLang="de-DE" b="1" noProof="0" dirty="0"/>
              <a:t> išsireikalavimo teisė </a:t>
            </a:r>
            <a:r>
              <a:rPr lang="en-GB" altLang="de-DE" b="1" noProof="0" dirty="0"/>
              <a:t>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476214" y="1392596"/>
            <a:ext cx="10080172" cy="4802187"/>
          </a:xfrm>
        </p:spPr>
        <p:txBody>
          <a:bodyPr>
            <a:normAutofit fontScale="85000" lnSpcReduction="20000"/>
          </a:bodyPr>
          <a:lstStyle/>
          <a:p>
            <a:pPr marL="0" indent="0" algn="just">
              <a:buNone/>
              <a:defRPr/>
            </a:pPr>
            <a:r>
              <a:rPr lang="en-GB" sz="2000" b="1" dirty="0"/>
              <a:t>27</a:t>
            </a:r>
            <a:r>
              <a:rPr lang="lt-LT" sz="2000" b="1" dirty="0"/>
              <a:t> straipsnis</a:t>
            </a:r>
            <a:r>
              <a:rPr lang="en-GB" sz="2000" b="1" dirty="0"/>
              <a:t>:</a:t>
            </a:r>
          </a:p>
          <a:p>
            <a:pPr marL="914400" lvl="1" indent="-457200" algn="just">
              <a:buFont typeface="+mj-lt"/>
              <a:buAutoNum type="arabicPeriod" startAt="6"/>
              <a:defRPr/>
            </a:pPr>
            <a:r>
              <a:rPr lang="lt-LT" sz="1600" b="0" i="0" dirty="0">
                <a:solidFill>
                  <a:srgbClr val="333333"/>
                </a:solidFill>
                <a:effectLst/>
                <a:latin typeface="Roboto" panose="02000000000000000000" pitchFamily="2" charset="0"/>
              </a:rPr>
              <a:t>Šiame straipsnyje nustatyta </a:t>
            </a:r>
            <a:r>
              <a:rPr lang="lt-LT" sz="1600" b="1" i="0" dirty="0">
                <a:solidFill>
                  <a:srgbClr val="333333"/>
                </a:solidFill>
                <a:effectLst/>
                <a:latin typeface="Roboto" panose="02000000000000000000" pitchFamily="2" charset="0"/>
              </a:rPr>
              <a:t>bylos išsireikalavimo teise gali naudotis </a:t>
            </a:r>
            <a:r>
              <a:rPr lang="lt-LT" sz="1600" b="0" i="0" dirty="0">
                <a:solidFill>
                  <a:srgbClr val="333333"/>
                </a:solidFill>
                <a:effectLst/>
                <a:latin typeface="Roboto" panose="02000000000000000000" pitchFamily="2" charset="0"/>
              </a:rPr>
              <a:t>bet kurios valstybės narės, kurios kompetentingos institucijos yra pradėjusios nusikalstamos veikos, patenkančios į 22 ir 23 straipsnių taikymo sritį, tyrimą, </a:t>
            </a:r>
            <a:r>
              <a:rPr lang="lt-LT" sz="1600" b="1" i="0" dirty="0">
                <a:solidFill>
                  <a:srgbClr val="333333"/>
                </a:solidFill>
                <a:effectLst/>
                <a:latin typeface="Roboto" panose="02000000000000000000" pitchFamily="2" charset="0"/>
              </a:rPr>
              <a:t>Europos deleguotasis prokuroras</a:t>
            </a:r>
            <a:r>
              <a:rPr lang="lt-LT" sz="1600" b="0" i="0" dirty="0">
                <a:solidFill>
                  <a:srgbClr val="333333"/>
                </a:solidFill>
                <a:effectLst/>
                <a:latin typeface="Roboto" panose="02000000000000000000" pitchFamily="2" charset="0"/>
              </a:rPr>
              <a:t>.</a:t>
            </a:r>
            <a:r>
              <a:rPr lang="en-US" sz="1600" b="0" i="0" dirty="0">
                <a:solidFill>
                  <a:srgbClr val="333333"/>
                </a:solidFill>
                <a:effectLst/>
                <a:latin typeface="Roboto" panose="02000000000000000000" pitchFamily="2" charset="0"/>
              </a:rPr>
              <a:t> </a:t>
            </a:r>
            <a:endParaRPr lang="en-US" sz="2000" dirty="0"/>
          </a:p>
          <a:p>
            <a:pPr marL="457200" lvl="1" indent="0" algn="just">
              <a:buNone/>
              <a:defRPr/>
            </a:pPr>
            <a:r>
              <a:rPr lang="en-US" sz="2000" dirty="0"/>
              <a:t>	</a:t>
            </a:r>
            <a:r>
              <a:rPr lang="lt-LT" sz="1600" b="0" i="0" dirty="0">
                <a:solidFill>
                  <a:srgbClr val="333333"/>
                </a:solidFill>
                <a:effectLst/>
                <a:latin typeface="Roboto" panose="02000000000000000000" pitchFamily="2" charset="0"/>
              </a:rPr>
              <a:t>Jei Europos deleguotasis prokuroras, kuris gavo informacijos pagal 24 straipsnio 2 dalį, nusprendžia nesinaudoti </a:t>
            </a:r>
            <a:r>
              <a:rPr lang="en-US" sz="1600" b="0" i="0" dirty="0">
                <a:solidFill>
                  <a:srgbClr val="333333"/>
                </a:solidFill>
                <a:effectLst/>
                <a:latin typeface="Roboto" panose="02000000000000000000" pitchFamily="2" charset="0"/>
              </a:rPr>
              <a:t>   </a:t>
            </a:r>
            <a:r>
              <a:rPr lang="lt-LT" sz="1600" b="0" i="0" dirty="0">
                <a:solidFill>
                  <a:srgbClr val="333333"/>
                </a:solidFill>
                <a:effectLst/>
                <a:latin typeface="Roboto" panose="02000000000000000000" pitchFamily="2" charset="0"/>
              </a:rPr>
              <a:t>bylos išsireikalavimo teise, jis </a:t>
            </a:r>
            <a:r>
              <a:rPr lang="lt-LT" sz="1600" b="1" i="0" dirty="0">
                <a:solidFill>
                  <a:srgbClr val="333333"/>
                </a:solidFill>
                <a:effectLst/>
                <a:latin typeface="Roboto" panose="02000000000000000000" pitchFamily="2" charset="0"/>
              </a:rPr>
              <a:t>per savo valstybės narės Europos prokurorą informuoja kompetentingą nuolatinę kolegiją</a:t>
            </a:r>
            <a:r>
              <a:rPr lang="lt-LT" sz="1600" b="0" i="0" dirty="0">
                <a:solidFill>
                  <a:srgbClr val="333333"/>
                </a:solidFill>
                <a:effectLst/>
                <a:latin typeface="Roboto" panose="02000000000000000000" pitchFamily="2" charset="0"/>
              </a:rPr>
              <a:t>, kad ji galėtų priimti sprendimą pagal 10 straipsnio 4 dalį.</a:t>
            </a:r>
            <a:r>
              <a:rPr lang="en-US" sz="2000" dirty="0"/>
              <a:t> </a:t>
            </a:r>
          </a:p>
          <a:p>
            <a:pPr marL="914400" lvl="1" indent="-457200" algn="just">
              <a:buFont typeface="+mj-lt"/>
              <a:buAutoNum type="arabicPeriod" startAt="7"/>
              <a:defRPr/>
            </a:pPr>
            <a:r>
              <a:rPr lang="lt-LT" sz="1600" b="0" i="0" dirty="0">
                <a:solidFill>
                  <a:srgbClr val="333333"/>
                </a:solidFill>
                <a:effectLst/>
                <a:latin typeface="Roboto" panose="02000000000000000000" pitchFamily="2" charset="0"/>
              </a:rPr>
              <a:t>Jei Europos prokuratūra nesinaudoja savo kompetencija, ji apie tai nedelsdama </a:t>
            </a:r>
            <a:r>
              <a:rPr lang="lt-LT" sz="1600" i="0" dirty="0">
                <a:solidFill>
                  <a:srgbClr val="333333"/>
                </a:solidFill>
                <a:effectLst/>
                <a:latin typeface="Roboto" panose="02000000000000000000" pitchFamily="2" charset="0"/>
              </a:rPr>
              <a:t>informuoja nacionalines kompetentingas institucijas</a:t>
            </a:r>
            <a:r>
              <a:rPr lang="lt-LT" sz="1600" b="0" i="0" dirty="0">
                <a:solidFill>
                  <a:srgbClr val="333333"/>
                </a:solidFill>
                <a:effectLst/>
                <a:latin typeface="Roboto" panose="02000000000000000000" pitchFamily="2" charset="0"/>
              </a:rPr>
              <a:t>. Nacionalinės kompetentingos institucijos bet kuriuo proceso metu </a:t>
            </a:r>
            <a:r>
              <a:rPr lang="lt-LT" sz="1600" b="1" i="0" dirty="0">
                <a:solidFill>
                  <a:srgbClr val="333333"/>
                </a:solidFill>
                <a:effectLst/>
                <a:latin typeface="Roboto" panose="02000000000000000000" pitchFamily="2" charset="0"/>
              </a:rPr>
              <a:t>informuoja Europos prokuratūrą </a:t>
            </a:r>
            <a:r>
              <a:rPr lang="lt-LT" sz="1600" b="0" i="0" dirty="0">
                <a:solidFill>
                  <a:srgbClr val="333333"/>
                </a:solidFill>
                <a:effectLst/>
                <a:latin typeface="Roboto" panose="02000000000000000000" pitchFamily="2" charset="0"/>
              </a:rPr>
              <a:t>apie visas naujas faktines aplinkybes, dėl kurių Europos prokuratūra galėtų nuspręsti persvarstyti savo sprendimą nesinaudoti kompetencija</a:t>
            </a:r>
            <a:r>
              <a:rPr lang="en-US" sz="2000" dirty="0"/>
              <a:t>. </a:t>
            </a:r>
          </a:p>
          <a:p>
            <a:pPr marL="457200" lvl="1" indent="0" algn="just">
              <a:buNone/>
              <a:defRPr/>
            </a:pPr>
            <a:r>
              <a:rPr lang="en-US" sz="2000" dirty="0"/>
              <a:t>	</a:t>
            </a:r>
            <a:r>
              <a:rPr lang="lt-LT" sz="1600" b="0" i="0" dirty="0">
                <a:solidFill>
                  <a:srgbClr val="333333"/>
                </a:solidFill>
                <a:effectLst/>
                <a:latin typeface="Roboto" panose="02000000000000000000" pitchFamily="2" charset="0"/>
              </a:rPr>
              <a:t>Gavusi tokios informacijos, Europos prokuratūra gali pasinaudoti bylos išsireikalavimo teise, jei nacionalinis tyrimas dar nėra užbaigtas ir jei kaltinimas dar nėra pateiktas teismui. Sprendimas priimamas per 1 dalyje nustatytą terminą.</a:t>
            </a:r>
            <a:r>
              <a:rPr lang="en-US" sz="2000" dirty="0"/>
              <a:t> </a:t>
            </a:r>
          </a:p>
          <a:p>
            <a:pPr marL="914400" lvl="1" indent="-457200" algn="just">
              <a:buFont typeface="+mj-lt"/>
              <a:buAutoNum type="arabicPeriod" startAt="8"/>
              <a:defRPr/>
            </a:pPr>
            <a:r>
              <a:rPr lang="lt-LT" sz="1600" b="0" i="0" dirty="0">
                <a:solidFill>
                  <a:srgbClr val="333333"/>
                </a:solidFill>
                <a:effectLst/>
                <a:latin typeface="Roboto" panose="02000000000000000000" pitchFamily="2" charset="0"/>
              </a:rPr>
              <a:t>Jei nusikalstamų veikų, dėl kurių buvo arba gali būti padaryta mažesnės kaip 100 000 EUR vertės žala Sąjungos finansiniams interesams, atveju Kolegija mano, kad, atsižvelgiant į nusikalstamos veikos sunkumo laipsnį arba procesinių veiksmų atskiroje byloje sudėtingumą, tirti bylą arba vykdyti baudžiamąjį persekiojimą Sąjungos lygmeniu būtų netikslinga, ji pagal 9 straipsnio 2 dalį </a:t>
            </a:r>
            <a:r>
              <a:rPr lang="lt-LT" sz="1600" b="1" i="0" dirty="0">
                <a:solidFill>
                  <a:srgbClr val="333333"/>
                </a:solidFill>
                <a:effectLst/>
                <a:latin typeface="Roboto" panose="02000000000000000000" pitchFamily="2" charset="0"/>
              </a:rPr>
              <a:t>paskelbia bendras gaires, kurios padeda Europos deleguotiesiems prokurorams </a:t>
            </a:r>
            <a:r>
              <a:rPr lang="lt-LT" sz="1600" b="0" i="0" dirty="0">
                <a:solidFill>
                  <a:srgbClr val="333333"/>
                </a:solidFill>
                <a:effectLst/>
                <a:latin typeface="Roboto" panose="02000000000000000000" pitchFamily="2" charset="0"/>
              </a:rPr>
              <a:t>nepriklausomai ir nepagrįstai nedelsiant </a:t>
            </a:r>
            <a:r>
              <a:rPr lang="lt-LT" sz="1600" b="1" i="0" dirty="0">
                <a:solidFill>
                  <a:srgbClr val="333333"/>
                </a:solidFill>
                <a:effectLst/>
                <a:latin typeface="Roboto" panose="02000000000000000000" pitchFamily="2" charset="0"/>
              </a:rPr>
              <a:t>priimti sprendimą </a:t>
            </a:r>
            <a:r>
              <a:rPr lang="lt-LT" sz="1600" b="0" i="0" dirty="0">
                <a:solidFill>
                  <a:srgbClr val="333333"/>
                </a:solidFill>
                <a:effectLst/>
                <a:latin typeface="Roboto" panose="02000000000000000000" pitchFamily="2" charset="0"/>
              </a:rPr>
              <a:t>neišsireikalauti bylos.</a:t>
            </a:r>
            <a:r>
              <a:rPr lang="en-US" sz="2000" dirty="0"/>
              <a:t> </a:t>
            </a:r>
          </a:p>
          <a:p>
            <a:pPr marL="457200" lvl="1" indent="0" algn="just">
              <a:buNone/>
              <a:defRPr/>
            </a:pPr>
            <a:r>
              <a:rPr lang="en-US" sz="2000" dirty="0"/>
              <a:t>	</a:t>
            </a:r>
            <a:r>
              <a:rPr lang="lt-LT" sz="1600" b="0" i="0" dirty="0">
                <a:solidFill>
                  <a:srgbClr val="333333"/>
                </a:solidFill>
                <a:effectLst/>
                <a:latin typeface="Roboto" panose="02000000000000000000" pitchFamily="2" charset="0"/>
              </a:rPr>
              <a:t>Gairėse, pateikiant visą reikalingą išsamią informaciją, nurodomos aplinkybės, kuriomis jos yra taikomos, nustatant aiškius kriterijus, kuriais visų pirma atsižvelgiama į nusikalstamos veikos pobūdį, padėties skubumą ir nacionalinių kompetentingų institucijų įsipareigojimą imtis visų priemonių, būtinų norint visiškai atlyginti Sąjungos finansiniams interesams padarytą žalą.</a:t>
            </a:r>
            <a:r>
              <a:rPr lang="en-US" sz="2000" dirty="0"/>
              <a:t> </a:t>
            </a:r>
          </a:p>
          <a:p>
            <a:pPr marL="914400" lvl="1" indent="-457200" algn="just">
              <a:buFont typeface="+mj-lt"/>
              <a:buAutoNum type="arabicPeriod" startAt="9"/>
              <a:defRPr/>
            </a:pPr>
            <a:r>
              <a:rPr lang="lt-LT" sz="1600" b="0" i="0" dirty="0">
                <a:solidFill>
                  <a:srgbClr val="333333"/>
                </a:solidFill>
                <a:effectLst/>
                <a:latin typeface="Roboto" panose="02000000000000000000" pitchFamily="2" charset="0"/>
              </a:rPr>
              <a:t>Siekiant užtikrinti darnų gairių taikymą, Europos deleguotieji prokurorai informuoja kompetentingą nuolatinę kolegiją apie visus pagal 8 dalį priimtus sprendimus, o kiekviena nuolatinė kolegija kasmet praneša Kolegijai apie gairių taikymą.</a:t>
            </a:r>
            <a:endParaRPr lang="en-GB" sz="2000"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26</a:t>
            </a:fld>
            <a:endParaRPr lang="fr-FR" altLang="de-DE">
              <a:solidFill>
                <a:schemeClr val="bg1"/>
              </a:solidFill>
            </a:endParaRPr>
          </a:p>
        </p:txBody>
      </p:sp>
    </p:spTree>
    <p:extLst>
      <p:ext uri="{BB962C8B-B14F-4D97-AF65-F5344CB8AC3E}">
        <p14:creationId xmlns:p14="http://schemas.microsoft.com/office/powerpoint/2010/main" val="1533789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67862" y="297247"/>
            <a:ext cx="10515600" cy="1325563"/>
          </a:xfrm>
        </p:spPr>
        <p:txBody>
          <a:bodyPr>
            <a:normAutofit/>
          </a:bodyPr>
          <a:lstStyle/>
          <a:p>
            <a:r>
              <a:rPr lang="en-GB" altLang="de-DE" b="1" noProof="0" dirty="0" err="1"/>
              <a:t>Bylos</a:t>
            </a:r>
            <a:r>
              <a:rPr lang="en-GB" altLang="de-DE" b="1" noProof="0" dirty="0"/>
              <a:t> </a:t>
            </a:r>
            <a:r>
              <a:rPr lang="lt-LT" altLang="de-DE" b="1" noProof="0" dirty="0"/>
              <a:t>išsireikalavimo teisė</a:t>
            </a:r>
            <a:r>
              <a:rPr lang="en-GB" altLang="de-DE" b="1" noProof="0" dirty="0"/>
              <a:t> III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67862" y="1805262"/>
            <a:ext cx="10006781" cy="4095750"/>
          </a:xfrm>
        </p:spPr>
        <p:txBody>
          <a:bodyPr>
            <a:normAutofit/>
          </a:bodyPr>
          <a:lstStyle/>
          <a:p>
            <a:pPr algn="just">
              <a:buFont typeface="Wingdings" panose="05000000000000000000" pitchFamily="2" charset="2"/>
              <a:buChar char="Ø"/>
              <a:defRPr/>
            </a:pPr>
            <a:r>
              <a:rPr lang="lt-LT" dirty="0"/>
              <a:t>Europos deleguotojo prokuroro sprendimas imtis bylos</a:t>
            </a:r>
            <a:endParaRPr lang="en-GB" dirty="0"/>
          </a:p>
          <a:p>
            <a:pPr algn="just">
              <a:buFont typeface="Wingdings" panose="05000000000000000000" pitchFamily="2" charset="2"/>
              <a:buChar char="Ø"/>
              <a:defRPr/>
            </a:pPr>
            <a:r>
              <a:rPr lang="lt-LT" dirty="0"/>
              <a:t>Ne vėliau kaip per </a:t>
            </a:r>
            <a:r>
              <a:rPr lang="en-GB" dirty="0"/>
              <a:t>5 </a:t>
            </a:r>
            <a:r>
              <a:rPr lang="lt-LT" dirty="0"/>
              <a:t>dienas nuo gautos informacijos pagal </a:t>
            </a:r>
            <a:r>
              <a:rPr lang="en-US" dirty="0"/>
              <a:t>24 </a:t>
            </a:r>
            <a:r>
              <a:rPr lang="lt-LT" dirty="0"/>
              <a:t>str.</a:t>
            </a:r>
            <a:r>
              <a:rPr lang="en-US" dirty="0"/>
              <a:t> 2 </a:t>
            </a:r>
            <a:r>
              <a:rPr lang="lt-LT" dirty="0"/>
              <a:t>d. </a:t>
            </a:r>
            <a:r>
              <a:rPr lang="en-US" dirty="0"/>
              <a:t>(10 </a:t>
            </a:r>
            <a:r>
              <a:rPr lang="lt-LT" dirty="0"/>
              <a:t>dienų, jeigu sprendimą priėmė Europos deleguotasis prokuroras</a:t>
            </a:r>
            <a:r>
              <a:rPr lang="en-US" dirty="0"/>
              <a:t>)</a:t>
            </a:r>
          </a:p>
          <a:p>
            <a:pPr algn="just">
              <a:buFont typeface="Wingdings" panose="05000000000000000000" pitchFamily="2" charset="2"/>
              <a:buChar char="Ø"/>
              <a:defRPr/>
            </a:pPr>
            <a:r>
              <a:rPr lang="lt-LT" dirty="0"/>
              <a:t>Sprendimas neišsireikalauti bylos</a:t>
            </a:r>
            <a:endParaRPr lang="en-US" dirty="0"/>
          </a:p>
          <a:p>
            <a:pPr lvl="1" algn="just">
              <a:buFont typeface="Wingdings" panose="05000000000000000000" pitchFamily="2" charset="2"/>
              <a:buChar char="ü"/>
              <a:defRPr/>
            </a:pPr>
            <a:r>
              <a:rPr lang="lt-LT" dirty="0"/>
              <a:t>Pranešimas nuolatinei kolegijai, kuri gali nurodyti Europos deleguotajam prokurorui priimti kitokį sprendimą</a:t>
            </a:r>
            <a:endParaRPr lang="en-US" dirty="0"/>
          </a:p>
          <a:p>
            <a:pPr lvl="1" algn="just">
              <a:buFont typeface="Wingdings" panose="05000000000000000000" pitchFamily="2" charset="2"/>
              <a:buChar char="ü"/>
              <a:defRPr/>
            </a:pPr>
            <a:r>
              <a:rPr lang="lt-LT" dirty="0"/>
              <a:t>Bendrosios kolegijos paskelbtos gairės dėl mažesnės nei 100 000 </a:t>
            </a:r>
            <a:r>
              <a:rPr lang="lt-LT"/>
              <a:t>EUR žalos.</a:t>
            </a:r>
            <a:endParaRPr lang="en-US" dirty="0"/>
          </a:p>
          <a:p>
            <a:pPr>
              <a:buFont typeface="Wingdings" panose="05000000000000000000" pitchFamily="2" charset="2"/>
              <a:buChar char="Ø"/>
              <a:defRPr/>
            </a:pPr>
            <a:endParaRPr lang="en-US" dirty="0"/>
          </a:p>
          <a:p>
            <a:pPr>
              <a:buFont typeface="Wingdings" panose="05000000000000000000" pitchFamily="2" charset="2"/>
              <a:buChar char="Ø"/>
              <a:defRPr/>
            </a:pPr>
            <a:endParaRPr lang="en-GB" dirty="0"/>
          </a:p>
          <a:p>
            <a:pPr>
              <a:buFont typeface="Wingdings" panose="05000000000000000000" pitchFamily="2" charset="2"/>
              <a:buChar char="Ø"/>
              <a:defRPr/>
            </a:pPr>
            <a:endParaRPr lang="en-GB"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27</a:t>
            </a:fld>
            <a:endParaRPr lang="fr-FR" altLang="de-DE">
              <a:solidFill>
                <a:schemeClr val="bg1"/>
              </a:solidFill>
            </a:endParaRPr>
          </a:p>
        </p:txBody>
      </p:sp>
    </p:spTree>
    <p:extLst>
      <p:ext uri="{BB962C8B-B14F-4D97-AF65-F5344CB8AC3E}">
        <p14:creationId xmlns:p14="http://schemas.microsoft.com/office/powerpoint/2010/main" val="313818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68899" y="602130"/>
            <a:ext cx="6570058" cy="841881"/>
          </a:xfrm>
        </p:spPr>
        <p:txBody>
          <a:bodyPr>
            <a:noAutofit/>
          </a:bodyPr>
          <a:lstStyle/>
          <a:p>
            <a:pPr marL="0" indent="0">
              <a:buNone/>
            </a:pPr>
            <a:r>
              <a:rPr lang="de-DE" sz="4000" b="1" dirty="0" err="1">
                <a:latin typeface="Frutiger CE 55 Roman" panose="02000503040000020004" pitchFamily="2" charset="0"/>
              </a:rPr>
              <a:t>Modulio</a:t>
            </a:r>
            <a:r>
              <a:rPr lang="de-DE" sz="4000" b="1" dirty="0">
                <a:latin typeface="Frutiger CE 55 Roman" panose="02000503040000020004" pitchFamily="2" charset="0"/>
              </a:rPr>
              <a:t> </a:t>
            </a:r>
            <a:r>
              <a:rPr lang="de-DE" sz="4000" b="1" dirty="0" err="1">
                <a:latin typeface="Frutiger CE 55 Roman" panose="02000503040000020004" pitchFamily="2" charset="0"/>
              </a:rPr>
              <a:t>turinys</a:t>
            </a:r>
            <a:endParaRPr lang="de-DE" sz="40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68899" y="2038525"/>
            <a:ext cx="9822063" cy="2554545"/>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t-LT" sz="3200" b="0" i="0" u="none" strike="noStrike" kern="1200" cap="none" spc="0" normalizeH="0" baseline="0" noProof="0" dirty="0">
                <a:ln>
                  <a:noFill/>
                </a:ln>
                <a:solidFill>
                  <a:srgbClr val="000000"/>
                </a:solidFill>
                <a:effectLst/>
                <a:uLnTx/>
                <a:uFillTx/>
                <a:latin typeface="Calibri" panose="020F0502020204030204"/>
                <a:ea typeface="+mn-ea"/>
                <a:cs typeface="+mn-cs"/>
              </a:rPr>
              <a:t>Dalykinė </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E</a:t>
            </a:r>
            <a:r>
              <a:rPr kumimoji="0" lang="lt-LT" sz="3200" b="0" i="0" u="none" strike="noStrike" kern="1200" cap="none" spc="0" normalizeH="0" baseline="0" noProof="0" dirty="0" err="1">
                <a:ln>
                  <a:noFill/>
                </a:ln>
                <a:solidFill>
                  <a:srgbClr val="000000"/>
                </a:solidFill>
                <a:effectLst/>
                <a:uLnTx/>
                <a:uFillTx/>
                <a:latin typeface="Calibri" panose="020F0502020204030204"/>
                <a:ea typeface="+mn-ea"/>
                <a:cs typeface="+mn-cs"/>
              </a:rPr>
              <a:t>uropos</a:t>
            </a:r>
            <a:r>
              <a:rPr kumimoji="0" lang="lt-LT" sz="3200" b="0" i="0" u="none" strike="noStrike" kern="1200" cap="none" spc="0" normalizeH="0" baseline="0" noProof="0" dirty="0">
                <a:ln>
                  <a:noFill/>
                </a:ln>
                <a:solidFill>
                  <a:srgbClr val="000000"/>
                </a:solidFill>
                <a:effectLst/>
                <a:uLnTx/>
                <a:uFillTx/>
                <a:latin typeface="Calibri" panose="020F0502020204030204"/>
                <a:ea typeface="+mn-ea"/>
                <a:cs typeface="+mn-cs"/>
              </a:rPr>
              <a:t> prokuratūros kompetencija</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Teritori</a:t>
            </a:r>
            <a:r>
              <a:rPr kumimoji="0" lang="lt-LT" sz="3200" b="0" i="0" u="none" strike="noStrike" kern="1200" cap="none" spc="0" normalizeH="0" baseline="0" noProof="0" dirty="0">
                <a:ln>
                  <a:noFill/>
                </a:ln>
                <a:solidFill>
                  <a:srgbClr val="000000"/>
                </a:solidFill>
                <a:effectLst/>
                <a:uLnTx/>
                <a:uFillTx/>
                <a:latin typeface="Calibri" panose="020F0502020204030204"/>
                <a:ea typeface="+mn-ea"/>
                <a:cs typeface="+mn-cs"/>
              </a:rPr>
              <a:t>nė ir asmeninė Europos prokuratūros kompetencija</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Informaci</a:t>
            </a:r>
            <a:r>
              <a:rPr kumimoji="0" lang="lt-LT" sz="3200" b="0" i="0" u="none" strike="noStrike" kern="1200" cap="none" spc="0" normalizeH="0" baseline="0" noProof="0" dirty="0">
                <a:ln>
                  <a:noFill/>
                </a:ln>
                <a:solidFill>
                  <a:srgbClr val="000000"/>
                </a:solidFill>
                <a:effectLst/>
                <a:uLnTx/>
                <a:uFillTx/>
                <a:latin typeface="Calibri" panose="020F0502020204030204"/>
                <a:ea typeface="+mn-ea"/>
                <a:cs typeface="+mn-cs"/>
              </a:rPr>
              <a:t>jos</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kanalai</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ir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prievol</a:t>
            </a:r>
            <a:r>
              <a:rPr lang="lt-LT" sz="3200" dirty="0">
                <a:solidFill>
                  <a:srgbClr val="000000"/>
                </a:solidFill>
                <a:latin typeface="Calibri" panose="020F0502020204030204"/>
              </a:rPr>
              <a:t>ė pranešti</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lt-LT" sz="3200" dirty="0">
                <a:solidFill>
                  <a:srgbClr val="000000"/>
                </a:solidFill>
                <a:latin typeface="Calibri" panose="020F0502020204030204"/>
              </a:rPr>
              <a:t>Bylų išsireikalavimo teisė</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86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30192" y="313716"/>
            <a:ext cx="8299386" cy="1173439"/>
          </a:xfrm>
        </p:spPr>
        <p:txBody>
          <a:bodyPr>
            <a:noAutofit/>
          </a:bodyPr>
          <a:lstStyle/>
          <a:p>
            <a:pPr marL="0" indent="0">
              <a:buNone/>
            </a:pPr>
            <a:r>
              <a:rPr lang="lt-LT" sz="4000" b="1" dirty="0">
                <a:latin typeface="Frutiger CE 55 Roman" panose="02000503040000020004" pitchFamily="2" charset="0"/>
              </a:rPr>
              <a:t>Mokymosi uždaviniai (interaktyvi veikla)</a:t>
            </a:r>
            <a:endParaRPr lang="de-DE" sz="40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40024" y="1940669"/>
            <a:ext cx="9840673" cy="4431983"/>
          </a:xfrm>
          <a:prstGeom prst="rect">
            <a:avLst/>
          </a:prstGeom>
        </p:spPr>
        <p:txBody>
          <a:bodyPr wrap="square">
            <a:spAutoFit/>
          </a:bodyPr>
          <a:lstStyle/>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t-LT" sz="2400" b="0" i="0" u="none" strike="noStrike" kern="1200" cap="none" spc="0" normalizeH="0" baseline="0" noProof="0" dirty="0">
                <a:ln>
                  <a:noFill/>
                </a:ln>
                <a:solidFill>
                  <a:srgbClr val="000000"/>
                </a:solidFill>
                <a:effectLst/>
                <a:uLnTx/>
                <a:uFillTx/>
                <a:latin typeface="Calibri" panose="020F0502020204030204"/>
                <a:ea typeface="+mn-ea"/>
                <a:cs typeface="+mn-cs"/>
              </a:rPr>
              <a:t>Susipažinimas su teisinėmis sistemomis, kurios aktualios tiriant Europos prokuratūros kompetencijai priskirtus nusikaltimus.</a:t>
            </a:r>
            <a:endPar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just"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t-LT" sz="2400" b="0" i="0" u="none" strike="noStrike" kern="1200" cap="none" spc="0" normalizeH="0" baseline="0" noProof="0" dirty="0">
                <a:ln>
                  <a:noFill/>
                </a:ln>
                <a:solidFill>
                  <a:srgbClr val="000000"/>
                </a:solidFill>
                <a:effectLst/>
                <a:uLnTx/>
                <a:uFillTx/>
                <a:latin typeface="Calibri" panose="020F0502020204030204"/>
                <a:ea typeface="+mn-ea"/>
                <a:cs typeface="+mn-cs"/>
              </a:rPr>
              <a:t>Europos prokuratūros uždavinių pagal Europos prokuratūros reglamentą suvokimas</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lt-LT" sz="2400" b="0" i="0" u="none" strike="noStrike" kern="1200" cap="none" spc="0" normalizeH="0" baseline="0" noProof="0" dirty="0">
                <a:ln>
                  <a:noFill/>
                </a:ln>
                <a:solidFill>
                  <a:srgbClr val="000000"/>
                </a:solidFill>
                <a:effectLst/>
                <a:uLnTx/>
                <a:uFillTx/>
                <a:latin typeface="Calibri" panose="020F0502020204030204"/>
                <a:ea typeface="+mn-ea"/>
                <a:cs typeface="+mn-cs"/>
              </a:rPr>
              <a:t>susipažinimas su Europos prokuratūros reglamento nuostatomis, taikomomis dalykinei, teritorinei ir asmeninei Europos prokuratūros kompetencijai, susipažinimas su tarptautinių tyrimų ir teisminio nagrinėjimo vietos parinkimo klausimais</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a:t>
            </a:r>
          </a:p>
          <a:p>
            <a:pPr marL="285750" marR="0" lvl="0" indent="-285750" algn="just" defTabSz="4572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t-LT" sz="2400" b="0" i="0" u="none" strike="noStrike" kern="1200" cap="none" spc="0" normalizeH="0" baseline="0" noProof="0" dirty="0">
                <a:ln>
                  <a:noFill/>
                </a:ln>
                <a:solidFill>
                  <a:srgbClr val="000000"/>
                </a:solidFill>
                <a:effectLst/>
                <a:uLnTx/>
                <a:uFillTx/>
                <a:latin typeface="Calibri" panose="020F0502020204030204"/>
                <a:ea typeface="+mn-ea"/>
                <a:cs typeface="+mn-cs"/>
              </a:rPr>
              <a:t>Bendravimas su nacionalinėmis valdžios institucijomis ir pasinaudojimas bylos išsireikalavimo teise, Europos prokuratūros ir nacionalinių valdžios institucijų nesutarimai</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t>
            </a: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Pra</a:t>
            </a:r>
            <a:r>
              <a:rPr kumimoji="0" lang="lt-LT" sz="2400" b="0" i="0" u="none" strike="noStrike" kern="1200" cap="none" spc="0" normalizeH="0" baseline="0" noProof="0" dirty="0" err="1">
                <a:ln>
                  <a:noFill/>
                </a:ln>
                <a:solidFill>
                  <a:srgbClr val="000000"/>
                </a:solidFill>
                <a:effectLst/>
                <a:uLnTx/>
                <a:uFillTx/>
                <a:latin typeface="Calibri" panose="020F0502020204030204"/>
                <a:ea typeface="+mn-ea"/>
                <a:cs typeface="+mn-cs"/>
              </a:rPr>
              <a:t>ktinio</a:t>
            </a:r>
            <a:r>
              <a:rPr kumimoji="0" lang="lt-LT" sz="2400" b="0" i="0" u="none" strike="noStrike" kern="1200" cap="none" spc="0" normalizeH="0" baseline="0" noProof="0" dirty="0">
                <a:ln>
                  <a:noFill/>
                </a:ln>
                <a:solidFill>
                  <a:srgbClr val="000000"/>
                </a:solidFill>
                <a:effectLst/>
                <a:uLnTx/>
                <a:uFillTx/>
                <a:latin typeface="Calibri" panose="020F0502020204030204"/>
                <a:ea typeface="+mn-ea"/>
                <a:cs typeface="+mn-cs"/>
              </a:rPr>
              <a:t> atvejo analizė žinių įsisavinimui pagerinti</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a:t>
            </a:r>
            <a:endPar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069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9A0BB-8972-4A33-91FA-8DC9094CA3B2}"/>
              </a:ext>
            </a:extLst>
          </p:cNvPr>
          <p:cNvSpPr>
            <a:spLocks noGrp="1"/>
          </p:cNvSpPr>
          <p:nvPr>
            <p:ph type="title"/>
          </p:nvPr>
        </p:nvSpPr>
        <p:spPr>
          <a:xfrm>
            <a:off x="757813" y="320675"/>
            <a:ext cx="10515600" cy="1325563"/>
          </a:xfrm>
        </p:spPr>
        <p:txBody>
          <a:bodyPr/>
          <a:lstStyle/>
          <a:p>
            <a:r>
              <a:rPr lang="lt-LT" b="1" dirty="0"/>
              <a:t>Apžvalga</a:t>
            </a:r>
            <a:endParaRPr lang="de-AT" b="1" dirty="0"/>
          </a:p>
        </p:txBody>
      </p:sp>
      <p:sp>
        <p:nvSpPr>
          <p:cNvPr id="3" name="Inhaltsplatzhalter 2">
            <a:extLst>
              <a:ext uri="{FF2B5EF4-FFF2-40B4-BE49-F238E27FC236}">
                <a16:creationId xmlns:a16="http://schemas.microsoft.com/office/drawing/2014/main" id="{DE6E7C3F-ECD0-4C99-8F78-432250248BC3}"/>
              </a:ext>
            </a:extLst>
          </p:cNvPr>
          <p:cNvSpPr>
            <a:spLocks noGrp="1"/>
          </p:cNvSpPr>
          <p:nvPr>
            <p:ph idx="1"/>
          </p:nvPr>
        </p:nvSpPr>
        <p:spPr>
          <a:xfrm>
            <a:off x="757813" y="1825625"/>
            <a:ext cx="9893440" cy="4351338"/>
          </a:xfrm>
        </p:spPr>
        <p:txBody>
          <a:bodyPr/>
          <a:lstStyle/>
          <a:p>
            <a:r>
              <a:rPr lang="lt-LT" dirty="0"/>
              <a:t>Dalykinė Europos prokuratūros kompetencija</a:t>
            </a:r>
            <a:endParaRPr lang="de-DE" dirty="0"/>
          </a:p>
          <a:p>
            <a:r>
              <a:rPr lang="de-DE" dirty="0" err="1"/>
              <a:t>Teritor</a:t>
            </a:r>
            <a:r>
              <a:rPr lang="lt-LT" dirty="0" err="1"/>
              <a:t>inė</a:t>
            </a:r>
            <a:r>
              <a:rPr lang="de-DE" dirty="0"/>
              <a:t> </a:t>
            </a:r>
            <a:r>
              <a:rPr lang="lt-LT" dirty="0"/>
              <a:t>ir asmeninė Europos prokuratūros kompetencija</a:t>
            </a:r>
            <a:endParaRPr lang="de-DE" dirty="0"/>
          </a:p>
          <a:p>
            <a:r>
              <a:rPr kumimoji="0" lang="de-DE" sz="2800" b="0" i="0" u="none" strike="noStrike" kern="1200" cap="none" spc="0" normalizeH="0" baseline="0" noProof="0" dirty="0" err="1">
                <a:ln>
                  <a:noFill/>
                </a:ln>
                <a:solidFill>
                  <a:srgbClr val="000000"/>
                </a:solidFill>
                <a:effectLst/>
                <a:uLnTx/>
                <a:uFillTx/>
                <a:latin typeface="Calibri" panose="020F0502020204030204"/>
                <a:ea typeface="+mn-ea"/>
                <a:cs typeface="+mn-cs"/>
              </a:rPr>
              <a:t>Informaci</a:t>
            </a:r>
            <a:r>
              <a:rPr kumimoji="0" lang="lt-LT" sz="2800" b="0" i="0" u="none" strike="noStrike" kern="1200" cap="none" spc="0" normalizeH="0" baseline="0" noProof="0" dirty="0">
                <a:ln>
                  <a:noFill/>
                </a:ln>
                <a:solidFill>
                  <a:srgbClr val="000000"/>
                </a:solidFill>
                <a:effectLst/>
                <a:uLnTx/>
                <a:uFillTx/>
                <a:latin typeface="Calibri" panose="020F0502020204030204"/>
                <a:ea typeface="+mn-ea"/>
                <a:cs typeface="+mn-cs"/>
              </a:rPr>
              <a:t>jos</a:t>
            </a:r>
            <a:r>
              <a:rPr kumimoji="0" lang="de-DE" sz="28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2800" b="0" i="0" u="none" strike="noStrike" kern="1200" cap="none" spc="0" normalizeH="0" baseline="0" noProof="0" dirty="0" err="1">
                <a:ln>
                  <a:noFill/>
                </a:ln>
                <a:solidFill>
                  <a:srgbClr val="000000"/>
                </a:solidFill>
                <a:effectLst/>
                <a:uLnTx/>
                <a:uFillTx/>
                <a:latin typeface="Calibri" panose="020F0502020204030204"/>
                <a:ea typeface="+mn-ea"/>
                <a:cs typeface="+mn-cs"/>
              </a:rPr>
              <a:t>kanalai</a:t>
            </a:r>
            <a:r>
              <a:rPr kumimoji="0" lang="de-DE" sz="2800" b="0" i="0" u="none" strike="noStrike" kern="1200" cap="none" spc="0" normalizeH="0" baseline="0" noProof="0" dirty="0">
                <a:ln>
                  <a:noFill/>
                </a:ln>
                <a:solidFill>
                  <a:srgbClr val="000000"/>
                </a:solidFill>
                <a:effectLst/>
                <a:uLnTx/>
                <a:uFillTx/>
                <a:latin typeface="Calibri" panose="020F0502020204030204"/>
                <a:ea typeface="+mn-ea"/>
                <a:cs typeface="+mn-cs"/>
              </a:rPr>
              <a:t> ir </a:t>
            </a:r>
            <a:r>
              <a:rPr kumimoji="0" lang="de-DE" sz="2800" b="0" i="0" u="none" strike="noStrike" kern="1200" cap="none" spc="0" normalizeH="0" baseline="0" noProof="0" dirty="0" err="1">
                <a:ln>
                  <a:noFill/>
                </a:ln>
                <a:solidFill>
                  <a:srgbClr val="000000"/>
                </a:solidFill>
                <a:effectLst/>
                <a:uLnTx/>
                <a:uFillTx/>
                <a:latin typeface="Calibri" panose="020F0502020204030204"/>
                <a:ea typeface="+mn-ea"/>
                <a:cs typeface="+mn-cs"/>
              </a:rPr>
              <a:t>prievol</a:t>
            </a:r>
            <a:r>
              <a:rPr kumimoji="0" lang="lt-LT" sz="2800" b="0" i="0" u="none" strike="noStrike" kern="1200" cap="none" spc="0" normalizeH="0" baseline="0" noProof="0" dirty="0">
                <a:ln>
                  <a:noFill/>
                </a:ln>
                <a:solidFill>
                  <a:srgbClr val="000000"/>
                </a:solidFill>
                <a:effectLst/>
                <a:uLnTx/>
                <a:uFillTx/>
                <a:latin typeface="Calibri" panose="020F0502020204030204"/>
                <a:ea typeface="+mn-ea"/>
                <a:cs typeface="+mn-cs"/>
              </a:rPr>
              <a:t>ė pranešti</a:t>
            </a:r>
            <a:endParaRPr lang="de-DE" dirty="0"/>
          </a:p>
          <a:p>
            <a:r>
              <a:rPr lang="lt-LT" dirty="0"/>
              <a:t>Bylų išsireikalavimo teisė</a:t>
            </a:r>
            <a:endParaRPr lang="de-DE" dirty="0"/>
          </a:p>
          <a:p>
            <a:endParaRPr lang="de-DE" dirty="0"/>
          </a:p>
          <a:p>
            <a:endParaRPr lang="de-AT" dirty="0"/>
          </a:p>
        </p:txBody>
      </p:sp>
      <p:sp>
        <p:nvSpPr>
          <p:cNvPr id="4" name="Dia számának helye 3">
            <a:extLst>
              <a:ext uri="{FF2B5EF4-FFF2-40B4-BE49-F238E27FC236}">
                <a16:creationId xmlns:a16="http://schemas.microsoft.com/office/drawing/2014/main" id="{A27910D5-6FDF-4CB0-840A-6EB3BAE84ECC}"/>
              </a:ext>
            </a:extLst>
          </p:cNvPr>
          <p:cNvSpPr>
            <a:spLocks noGrp="1"/>
          </p:cNvSpPr>
          <p:nvPr>
            <p:ph type="sldNum" sz="quarter" idx="12"/>
          </p:nvPr>
        </p:nvSpPr>
        <p:spPr/>
        <p:txBody>
          <a:bodyPr/>
          <a:lstStyle/>
          <a:p>
            <a:fld id="{826CE9DA-0CC2-4A9E-A617-0548961698AD}" type="slidenum">
              <a:rPr lang="de-AT" smtClean="0">
                <a:solidFill>
                  <a:schemeClr val="bg1"/>
                </a:solidFill>
              </a:rPr>
              <a:t>5</a:t>
            </a:fld>
            <a:endParaRPr lang="de-AT" dirty="0">
              <a:solidFill>
                <a:schemeClr val="bg1"/>
              </a:solidFill>
            </a:endParaRPr>
          </a:p>
        </p:txBody>
      </p:sp>
    </p:spTree>
    <p:extLst>
      <p:ext uri="{BB962C8B-B14F-4D97-AF65-F5344CB8AC3E}">
        <p14:creationId xmlns:p14="http://schemas.microsoft.com/office/powerpoint/2010/main" val="84564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4F058F-40D8-4A47-8EFB-2E334C0400DE}"/>
              </a:ext>
            </a:extLst>
          </p:cNvPr>
          <p:cNvSpPr>
            <a:spLocks noGrp="1"/>
          </p:cNvSpPr>
          <p:nvPr>
            <p:ph type="title"/>
          </p:nvPr>
        </p:nvSpPr>
        <p:spPr>
          <a:xfrm>
            <a:off x="717620" y="320675"/>
            <a:ext cx="10515600" cy="1325563"/>
          </a:xfrm>
        </p:spPr>
        <p:txBody>
          <a:bodyPr/>
          <a:lstStyle/>
          <a:p>
            <a:r>
              <a:rPr lang="lt-LT" b="1" dirty="0"/>
              <a:t>Dalykinė kompetencija </a:t>
            </a:r>
            <a:r>
              <a:rPr lang="de-DE" b="1" dirty="0"/>
              <a:t>I</a:t>
            </a:r>
            <a:r>
              <a:rPr lang="hu-HU" b="1" dirty="0"/>
              <a:t>.</a:t>
            </a:r>
            <a:endParaRPr lang="de-AT" b="1" dirty="0"/>
          </a:p>
        </p:txBody>
      </p:sp>
      <p:sp>
        <p:nvSpPr>
          <p:cNvPr id="3" name="Inhaltsplatzhalter 2">
            <a:extLst>
              <a:ext uri="{FF2B5EF4-FFF2-40B4-BE49-F238E27FC236}">
                <a16:creationId xmlns:a16="http://schemas.microsoft.com/office/drawing/2014/main" id="{DD2A8102-42BA-425A-834B-32377822A348}"/>
              </a:ext>
            </a:extLst>
          </p:cNvPr>
          <p:cNvSpPr>
            <a:spLocks noGrp="1"/>
          </p:cNvSpPr>
          <p:nvPr>
            <p:ph idx="1"/>
          </p:nvPr>
        </p:nvSpPr>
        <p:spPr>
          <a:xfrm>
            <a:off x="688124" y="1825625"/>
            <a:ext cx="9913536" cy="4351338"/>
          </a:xfrm>
        </p:spPr>
        <p:txBody>
          <a:bodyPr>
            <a:normAutofit fontScale="55000" lnSpcReduction="20000"/>
          </a:bodyPr>
          <a:lstStyle/>
          <a:p>
            <a:pPr marL="0" indent="0" algn="just">
              <a:buNone/>
            </a:pPr>
            <a:r>
              <a:rPr lang="en-US" b="1" dirty="0"/>
              <a:t>22</a:t>
            </a:r>
            <a:r>
              <a:rPr lang="lt-LT" b="1" dirty="0"/>
              <a:t> straipsnis</a:t>
            </a:r>
            <a:endParaRPr lang="en-US" b="1" dirty="0"/>
          </a:p>
          <a:p>
            <a:pPr marL="514350" indent="-514350" algn="just">
              <a:buFont typeface="+mj-lt"/>
              <a:buAutoNum type="arabicPeriod"/>
            </a:pPr>
            <a:r>
              <a:rPr lang="lt-LT" b="0" i="0" dirty="0">
                <a:solidFill>
                  <a:srgbClr val="333333"/>
                </a:solidFill>
                <a:effectLst/>
                <a:latin typeface="Roboto" panose="02000000000000000000" pitchFamily="2" charset="0"/>
              </a:rPr>
              <a:t>Europos prokuratūra yra kompetentinga Sąjungos </a:t>
            </a:r>
            <a:r>
              <a:rPr lang="lt-LT" b="1" i="0" dirty="0">
                <a:solidFill>
                  <a:srgbClr val="333333"/>
                </a:solidFill>
                <a:effectLst/>
                <a:latin typeface="Roboto" panose="02000000000000000000" pitchFamily="2" charset="0"/>
              </a:rPr>
              <a:t>finansiniams interesams kenkiančių nusikalstamų veikų</a:t>
            </a:r>
            <a:r>
              <a:rPr lang="lt-LT" b="0" i="0" dirty="0">
                <a:solidFill>
                  <a:srgbClr val="333333"/>
                </a:solidFill>
                <a:effectLst/>
                <a:latin typeface="Roboto" panose="02000000000000000000" pitchFamily="2" charset="0"/>
              </a:rPr>
              <a:t>, numatytų </a:t>
            </a:r>
            <a:r>
              <a:rPr lang="lt-LT" b="1" i="0" dirty="0">
                <a:solidFill>
                  <a:srgbClr val="333333"/>
                </a:solidFill>
                <a:effectLst/>
                <a:latin typeface="Roboto" panose="02000000000000000000" pitchFamily="2" charset="0"/>
              </a:rPr>
              <a:t>Direktyvoje (ES) 2017/1371</a:t>
            </a:r>
            <a:r>
              <a:rPr lang="lt-LT" b="0" i="0" dirty="0">
                <a:solidFill>
                  <a:srgbClr val="333333"/>
                </a:solidFill>
                <a:effectLst/>
                <a:latin typeface="Roboto" panose="02000000000000000000" pitchFamily="2" charset="0"/>
              </a:rPr>
              <a:t>, kuri įgyvendinama nacionalinėje teisėje, atžvilgiu, nepriklausomai nuo to, ar tie patys nusikalstami veiksmai pagal nacionalinę teisę galėtų būti klasifikuojami kaip kitos rūšies nusikalstama veika. Direktyvos (ES) 2017/1371, kuri įgyvendinama nacionalinėje teisėje, 3 straipsnio 2 dalies d punkte nurodytų nusikalstamų veikų atžvilgiu Europos prokuratūra yra kompetentinga tik tais atvejais, kai toje nuostatoje apibrėžti tyčiniai veiksmai ar neveikimas yra susiję su dviejų ar daugiau valstybių narių teritorija, o bendra jais padaryta žala yra ne mažesnė kaip </a:t>
            </a:r>
            <a:r>
              <a:rPr lang="lt-LT" b="1" i="0" dirty="0">
                <a:solidFill>
                  <a:srgbClr val="333333"/>
                </a:solidFill>
                <a:effectLst/>
                <a:latin typeface="Roboto" panose="02000000000000000000" pitchFamily="2" charset="0"/>
              </a:rPr>
              <a:t>10 mln. EUR</a:t>
            </a:r>
            <a:r>
              <a:rPr lang="lt-LT" b="0" i="0" dirty="0">
                <a:solidFill>
                  <a:srgbClr val="333333"/>
                </a:solidFill>
                <a:effectLst/>
                <a:latin typeface="Roboto" panose="02000000000000000000" pitchFamily="2" charset="0"/>
              </a:rPr>
              <a:t>.</a:t>
            </a:r>
            <a:endParaRPr lang="en-US" b="1" dirty="0"/>
          </a:p>
          <a:p>
            <a:pPr marL="514350" indent="-514350" algn="just">
              <a:buFont typeface="+mj-lt"/>
              <a:buAutoNum type="arabicPeriod"/>
            </a:pPr>
            <a:r>
              <a:rPr lang="lt-LT" b="0" i="0" dirty="0">
                <a:solidFill>
                  <a:srgbClr val="333333"/>
                </a:solidFill>
                <a:effectLst/>
                <a:latin typeface="Roboto" panose="02000000000000000000" pitchFamily="2" charset="0"/>
              </a:rPr>
              <a:t>Europos prokuratūra taip pat yra kompetentinga nusikalstamų veikų, susijusių </a:t>
            </a:r>
            <a:r>
              <a:rPr lang="lt-LT" b="1" i="0" dirty="0">
                <a:solidFill>
                  <a:srgbClr val="333333"/>
                </a:solidFill>
                <a:effectLst/>
                <a:latin typeface="Roboto" panose="02000000000000000000" pitchFamily="2" charset="0"/>
              </a:rPr>
              <a:t>su dalyvavimu nusikalstamos organizacijos veikloje</a:t>
            </a:r>
            <a:r>
              <a:rPr lang="lt-LT" b="0" i="0" dirty="0">
                <a:solidFill>
                  <a:srgbClr val="333333"/>
                </a:solidFill>
                <a:effectLst/>
                <a:latin typeface="Roboto" panose="02000000000000000000" pitchFamily="2" charset="0"/>
              </a:rPr>
              <a:t>, kaip apibrėžta Pamatiniame sprendime 2008/841/TVR, kuris įgyvendinamas nacionalinėje teisėje, atžvilgiu, jei tokia nusikalstama organizacija nusikalstamais veiksmais </a:t>
            </a:r>
            <a:r>
              <a:rPr lang="lt-LT" b="1" i="0" dirty="0">
                <a:solidFill>
                  <a:srgbClr val="333333"/>
                </a:solidFill>
                <a:effectLst/>
                <a:latin typeface="Roboto" panose="02000000000000000000" pitchFamily="2" charset="0"/>
              </a:rPr>
              <a:t>siekia </a:t>
            </a:r>
            <a:r>
              <a:rPr lang="lt-LT" b="0" i="0" dirty="0">
                <a:solidFill>
                  <a:srgbClr val="333333"/>
                </a:solidFill>
                <a:effectLst/>
                <a:latin typeface="Roboto" panose="02000000000000000000" pitchFamily="2" charset="0"/>
              </a:rPr>
              <a:t>įvykdyti bet kurią iš </a:t>
            </a:r>
            <a:r>
              <a:rPr lang="lt-LT" b="1" i="0" dirty="0">
                <a:solidFill>
                  <a:srgbClr val="333333"/>
                </a:solidFill>
                <a:effectLst/>
                <a:latin typeface="Roboto" panose="02000000000000000000" pitchFamily="2" charset="0"/>
              </a:rPr>
              <a:t>1 dalyje </a:t>
            </a:r>
            <a:r>
              <a:rPr lang="lt-LT" b="0" i="0" dirty="0">
                <a:solidFill>
                  <a:srgbClr val="333333"/>
                </a:solidFill>
                <a:effectLst/>
                <a:latin typeface="Roboto" panose="02000000000000000000" pitchFamily="2" charset="0"/>
              </a:rPr>
              <a:t>nurodytų nusikalstamų veikų.</a:t>
            </a:r>
            <a:endParaRPr lang="en-US" b="1" dirty="0"/>
          </a:p>
          <a:p>
            <a:pPr marL="514350" indent="-514350" algn="just">
              <a:buFont typeface="+mj-lt"/>
              <a:buAutoNum type="arabicPeriod"/>
            </a:pPr>
            <a:r>
              <a:rPr lang="lt-LT" b="0" i="0" dirty="0">
                <a:solidFill>
                  <a:srgbClr val="333333"/>
                </a:solidFill>
                <a:effectLst/>
                <a:latin typeface="Roboto" panose="02000000000000000000" pitchFamily="2" charset="0"/>
              </a:rPr>
              <a:t>Europos prokuratūra taip pat yra kompetentinga bet kurios kitos nusikalstamos veikos, kuri yra </a:t>
            </a:r>
            <a:r>
              <a:rPr lang="lt-LT" b="1" i="0" dirty="0">
                <a:solidFill>
                  <a:srgbClr val="333333"/>
                </a:solidFill>
                <a:effectLst/>
                <a:latin typeface="Roboto" panose="02000000000000000000" pitchFamily="2" charset="0"/>
              </a:rPr>
              <a:t>neatsiejamai susijusi </a:t>
            </a:r>
            <a:r>
              <a:rPr lang="lt-LT" b="0" i="0" dirty="0">
                <a:solidFill>
                  <a:srgbClr val="333333"/>
                </a:solidFill>
                <a:effectLst/>
                <a:latin typeface="Roboto" panose="02000000000000000000" pitchFamily="2" charset="0"/>
              </a:rPr>
              <a:t>su nusikalstamais veiksmais, patenkančiais į 1 dalies taikymo sritį, atžvilgiu. Kompetencija tokių nusikalstamų veikų atžvilgiu gali būti naudojamasi tik laikantis 25 straipsnio 3 dalies. </a:t>
            </a:r>
            <a:endParaRPr lang="en-US" dirty="0"/>
          </a:p>
          <a:p>
            <a:pPr marL="514350" indent="-514350" algn="just">
              <a:buFont typeface="+mj-lt"/>
              <a:buAutoNum type="arabicPeriod"/>
            </a:pPr>
            <a:r>
              <a:rPr lang="lt-LT" b="0" i="0" dirty="0">
                <a:solidFill>
                  <a:srgbClr val="333333"/>
                </a:solidFill>
                <a:effectLst/>
                <a:latin typeface="Roboto" panose="02000000000000000000" pitchFamily="2" charset="0"/>
              </a:rPr>
              <a:t>Bet kuriuo atveju Europos prokuratūros </a:t>
            </a:r>
            <a:r>
              <a:rPr lang="lt-LT" b="1" i="0" dirty="0">
                <a:solidFill>
                  <a:srgbClr val="333333"/>
                </a:solidFill>
                <a:effectLst/>
                <a:latin typeface="Roboto" panose="02000000000000000000" pitchFamily="2" charset="0"/>
              </a:rPr>
              <a:t>kompetencija neapima </a:t>
            </a:r>
            <a:r>
              <a:rPr lang="lt-LT" b="0" i="0" dirty="0">
                <a:solidFill>
                  <a:srgbClr val="333333"/>
                </a:solidFill>
                <a:effectLst/>
                <a:latin typeface="Roboto" panose="02000000000000000000" pitchFamily="2" charset="0"/>
              </a:rPr>
              <a:t>nusikalstamų veikų, susijusių su </a:t>
            </a:r>
            <a:r>
              <a:rPr lang="lt-LT" b="1" i="0" dirty="0">
                <a:solidFill>
                  <a:srgbClr val="333333"/>
                </a:solidFill>
                <a:effectLst/>
                <a:latin typeface="Roboto" panose="02000000000000000000" pitchFamily="2" charset="0"/>
              </a:rPr>
              <a:t>nacionaliniais tiesioginiais mokesčiais</a:t>
            </a:r>
            <a:r>
              <a:rPr lang="lt-LT" b="0" i="0" dirty="0">
                <a:solidFill>
                  <a:srgbClr val="333333"/>
                </a:solidFill>
                <a:effectLst/>
                <a:latin typeface="Roboto" panose="02000000000000000000" pitchFamily="2" charset="0"/>
              </a:rPr>
              <a:t>, įskaitant su jomis neatsiejamai susijusias nusikalstamas veikas. Šis reglamentas nedaro poveikio valstybių narių mokesčių administracijų struktūrai ir veikimui.</a:t>
            </a:r>
            <a:endParaRPr lang="de-AT" dirty="0"/>
          </a:p>
        </p:txBody>
      </p:sp>
      <p:sp>
        <p:nvSpPr>
          <p:cNvPr id="4" name="Dia számának helye 3">
            <a:extLst>
              <a:ext uri="{FF2B5EF4-FFF2-40B4-BE49-F238E27FC236}">
                <a16:creationId xmlns:a16="http://schemas.microsoft.com/office/drawing/2014/main" id="{16D6DE05-9A8A-4BB4-936A-5273D6C94014}"/>
              </a:ext>
            </a:extLst>
          </p:cNvPr>
          <p:cNvSpPr>
            <a:spLocks noGrp="1"/>
          </p:cNvSpPr>
          <p:nvPr>
            <p:ph type="sldNum" sz="quarter" idx="12"/>
          </p:nvPr>
        </p:nvSpPr>
        <p:spPr/>
        <p:txBody>
          <a:bodyPr/>
          <a:lstStyle/>
          <a:p>
            <a:fld id="{826CE9DA-0CC2-4A9E-A617-0548961698AD}" type="slidenum">
              <a:rPr lang="de-AT" smtClean="0">
                <a:solidFill>
                  <a:schemeClr val="bg1"/>
                </a:solidFill>
              </a:rPr>
              <a:t>6</a:t>
            </a:fld>
            <a:endParaRPr lang="de-AT" dirty="0">
              <a:solidFill>
                <a:schemeClr val="bg1"/>
              </a:solidFill>
            </a:endParaRPr>
          </a:p>
        </p:txBody>
      </p:sp>
    </p:spTree>
    <p:extLst>
      <p:ext uri="{BB962C8B-B14F-4D97-AF65-F5344CB8AC3E}">
        <p14:creationId xmlns:p14="http://schemas.microsoft.com/office/powerpoint/2010/main" val="212775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2208D-9EFB-454C-AC86-C79E41C4CDE5}"/>
              </a:ext>
            </a:extLst>
          </p:cNvPr>
          <p:cNvSpPr>
            <a:spLocks noGrp="1"/>
          </p:cNvSpPr>
          <p:nvPr>
            <p:ph type="title"/>
          </p:nvPr>
        </p:nvSpPr>
        <p:spPr/>
        <p:txBody>
          <a:bodyPr/>
          <a:lstStyle/>
          <a:p>
            <a:pPr algn="ctr"/>
            <a:r>
              <a:rPr lang="lt-LT" b="1" noProof="0" dirty="0"/>
              <a:t>Dalykinė kompetencija</a:t>
            </a:r>
            <a:r>
              <a:rPr lang="en-GB" b="1" noProof="0" dirty="0"/>
              <a:t> II</a:t>
            </a:r>
          </a:p>
        </p:txBody>
      </p:sp>
      <p:sp>
        <p:nvSpPr>
          <p:cNvPr id="3" name="Inhaltsplatzhalter 2">
            <a:extLst>
              <a:ext uri="{FF2B5EF4-FFF2-40B4-BE49-F238E27FC236}">
                <a16:creationId xmlns:a16="http://schemas.microsoft.com/office/drawing/2014/main" id="{3A8BBFBB-1348-45F3-B441-8F44B4ABB080}"/>
              </a:ext>
            </a:extLst>
          </p:cNvPr>
          <p:cNvSpPr>
            <a:spLocks noGrp="1"/>
          </p:cNvSpPr>
          <p:nvPr>
            <p:ph idx="1"/>
          </p:nvPr>
        </p:nvSpPr>
        <p:spPr>
          <a:xfrm>
            <a:off x="703976" y="1232200"/>
            <a:ext cx="10515600" cy="4351338"/>
          </a:xfrm>
        </p:spPr>
        <p:txBody>
          <a:bodyPr>
            <a:normAutofit/>
          </a:bodyPr>
          <a:lstStyle/>
          <a:p>
            <a:pPr marL="0" indent="0" algn="ctr">
              <a:buNone/>
            </a:pPr>
            <a:r>
              <a:rPr lang="en-GB" sz="2400" noProof="0" dirty="0"/>
              <a:t>22</a:t>
            </a:r>
            <a:r>
              <a:rPr lang="lt-LT" sz="2400" noProof="0" dirty="0"/>
              <a:t> straipsnis</a:t>
            </a:r>
            <a:endParaRPr lang="en-GB" sz="2400" noProof="0" dirty="0"/>
          </a:p>
        </p:txBody>
      </p:sp>
      <p:sp>
        <p:nvSpPr>
          <p:cNvPr id="4" name="Rechteck 3">
            <a:extLst>
              <a:ext uri="{FF2B5EF4-FFF2-40B4-BE49-F238E27FC236}">
                <a16:creationId xmlns:a16="http://schemas.microsoft.com/office/drawing/2014/main" id="{AB37F947-D7E7-4D6A-B00A-3564265F51D4}"/>
              </a:ext>
            </a:extLst>
          </p:cNvPr>
          <p:cNvSpPr/>
          <p:nvPr/>
        </p:nvSpPr>
        <p:spPr>
          <a:xfrm>
            <a:off x="1111021" y="2105162"/>
            <a:ext cx="3100316"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sz="2400" b="1" dirty="0"/>
              <a:t>Finansiniams ES interesams kenkianti nusikalstama veika</a:t>
            </a:r>
            <a:endParaRPr lang="de-AT" sz="2400" b="1" dirty="0"/>
          </a:p>
        </p:txBody>
      </p:sp>
      <p:sp>
        <p:nvSpPr>
          <p:cNvPr id="5" name="Rechteck 4">
            <a:extLst>
              <a:ext uri="{FF2B5EF4-FFF2-40B4-BE49-F238E27FC236}">
                <a16:creationId xmlns:a16="http://schemas.microsoft.com/office/drawing/2014/main" id="{699BBCE9-9AE1-46CB-806C-D9AEEC5B6046}"/>
              </a:ext>
            </a:extLst>
          </p:cNvPr>
          <p:cNvSpPr/>
          <p:nvPr/>
        </p:nvSpPr>
        <p:spPr>
          <a:xfrm>
            <a:off x="4746829" y="2100544"/>
            <a:ext cx="2402342" cy="17984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sz="2400" b="1" dirty="0"/>
              <a:t>Nusikalstama organizacija</a:t>
            </a:r>
            <a:endParaRPr lang="de-AT" sz="2400" b="1" dirty="0"/>
          </a:p>
          <a:p>
            <a:pPr algn="ctr"/>
            <a:r>
              <a:rPr lang="lt-LT" sz="1600" dirty="0"/>
              <a:t>Jeigu susijusi su finansiniams interesams kenkiančiomis nusikalstamomis veikomis</a:t>
            </a:r>
            <a:endParaRPr lang="de-AT" sz="1600" dirty="0"/>
          </a:p>
        </p:txBody>
      </p:sp>
      <p:sp>
        <p:nvSpPr>
          <p:cNvPr id="6" name="Rechteck 5">
            <a:extLst>
              <a:ext uri="{FF2B5EF4-FFF2-40B4-BE49-F238E27FC236}">
                <a16:creationId xmlns:a16="http://schemas.microsoft.com/office/drawing/2014/main" id="{115693E8-8895-4E85-BB80-FCE9C1223316}"/>
              </a:ext>
            </a:extLst>
          </p:cNvPr>
          <p:cNvSpPr/>
          <p:nvPr/>
        </p:nvSpPr>
        <p:spPr>
          <a:xfrm>
            <a:off x="7706036" y="2081165"/>
            <a:ext cx="2402342"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sz="2400" b="1" dirty="0"/>
              <a:t>Neatsiejamai susijusi nusikalstama veika</a:t>
            </a:r>
            <a:endParaRPr lang="de-AT" sz="2400" b="1" dirty="0"/>
          </a:p>
        </p:txBody>
      </p:sp>
      <p:cxnSp>
        <p:nvCxnSpPr>
          <p:cNvPr id="8" name="Gerade Verbindung mit Pfeil 7">
            <a:extLst>
              <a:ext uri="{FF2B5EF4-FFF2-40B4-BE49-F238E27FC236}">
                <a16:creationId xmlns:a16="http://schemas.microsoft.com/office/drawing/2014/main" id="{4D505CF7-B237-4FC9-B3ED-F9D915FC6CD6}"/>
              </a:ext>
            </a:extLst>
          </p:cNvPr>
          <p:cNvCxnSpPr>
            <a:cxnSpLocks/>
          </p:cNvCxnSpPr>
          <p:nvPr/>
        </p:nvCxnSpPr>
        <p:spPr>
          <a:xfrm>
            <a:off x="6748407" y="1690688"/>
            <a:ext cx="1734176" cy="3110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a:extLst>
              <a:ext uri="{FF2B5EF4-FFF2-40B4-BE49-F238E27FC236}">
                <a16:creationId xmlns:a16="http://schemas.microsoft.com/office/drawing/2014/main" id="{38F5086E-32B4-4172-90EF-19B80C80538C}"/>
              </a:ext>
            </a:extLst>
          </p:cNvPr>
          <p:cNvCxnSpPr>
            <a:cxnSpLocks/>
          </p:cNvCxnSpPr>
          <p:nvPr/>
        </p:nvCxnSpPr>
        <p:spPr>
          <a:xfrm flipH="1">
            <a:off x="3218875" y="1706927"/>
            <a:ext cx="1881721" cy="2787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Gerade Verbindung mit Pfeil 15">
            <a:extLst>
              <a:ext uri="{FF2B5EF4-FFF2-40B4-BE49-F238E27FC236}">
                <a16:creationId xmlns:a16="http://schemas.microsoft.com/office/drawing/2014/main" id="{E37F03C2-A4AA-4AEC-AA41-3699EBF1CF4F}"/>
              </a:ext>
            </a:extLst>
          </p:cNvPr>
          <p:cNvCxnSpPr>
            <a:cxnSpLocks/>
          </p:cNvCxnSpPr>
          <p:nvPr/>
        </p:nvCxnSpPr>
        <p:spPr>
          <a:xfrm flipH="1">
            <a:off x="5871703" y="1699003"/>
            <a:ext cx="6405" cy="3103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77B73D8F-9FF3-4801-BE23-8593C582B35F}"/>
              </a:ext>
            </a:extLst>
          </p:cNvPr>
          <p:cNvSpPr txBox="1"/>
          <p:nvPr/>
        </p:nvSpPr>
        <p:spPr>
          <a:xfrm>
            <a:off x="5955126" y="1735830"/>
            <a:ext cx="679925" cy="369332"/>
          </a:xfrm>
          <a:prstGeom prst="rect">
            <a:avLst/>
          </a:prstGeom>
          <a:noFill/>
        </p:spPr>
        <p:txBody>
          <a:bodyPr wrap="square" rtlCol="0">
            <a:spAutoFit/>
          </a:bodyPr>
          <a:lstStyle/>
          <a:p>
            <a:r>
              <a:rPr lang="de-AT" dirty="0"/>
              <a:t>§ 2</a:t>
            </a:r>
          </a:p>
        </p:txBody>
      </p:sp>
      <p:sp>
        <p:nvSpPr>
          <p:cNvPr id="24" name="Textfeld 23">
            <a:extLst>
              <a:ext uri="{FF2B5EF4-FFF2-40B4-BE49-F238E27FC236}">
                <a16:creationId xmlns:a16="http://schemas.microsoft.com/office/drawing/2014/main" id="{6E691D19-D62D-47A0-AB35-B3E2BAED508F}"/>
              </a:ext>
            </a:extLst>
          </p:cNvPr>
          <p:cNvSpPr txBox="1"/>
          <p:nvPr/>
        </p:nvSpPr>
        <p:spPr>
          <a:xfrm>
            <a:off x="8637642" y="1726560"/>
            <a:ext cx="995489" cy="369332"/>
          </a:xfrm>
          <a:prstGeom prst="rect">
            <a:avLst/>
          </a:prstGeom>
          <a:noFill/>
        </p:spPr>
        <p:txBody>
          <a:bodyPr wrap="square" rtlCol="0">
            <a:spAutoFit/>
          </a:bodyPr>
          <a:lstStyle/>
          <a:p>
            <a:r>
              <a:rPr lang="de-AT" dirty="0"/>
              <a:t>§ 3</a:t>
            </a:r>
          </a:p>
        </p:txBody>
      </p:sp>
      <p:sp>
        <p:nvSpPr>
          <p:cNvPr id="25" name="Textfeld 24">
            <a:extLst>
              <a:ext uri="{FF2B5EF4-FFF2-40B4-BE49-F238E27FC236}">
                <a16:creationId xmlns:a16="http://schemas.microsoft.com/office/drawing/2014/main" id="{D6CB96EC-FA48-4BDB-862A-2FA38E1DDD78}"/>
              </a:ext>
            </a:extLst>
          </p:cNvPr>
          <p:cNvSpPr txBox="1"/>
          <p:nvPr/>
        </p:nvSpPr>
        <p:spPr>
          <a:xfrm>
            <a:off x="2665887" y="1757499"/>
            <a:ext cx="580241" cy="369332"/>
          </a:xfrm>
          <a:prstGeom prst="rect">
            <a:avLst/>
          </a:prstGeom>
          <a:noFill/>
        </p:spPr>
        <p:txBody>
          <a:bodyPr wrap="square" rtlCol="0">
            <a:spAutoFit/>
          </a:bodyPr>
          <a:lstStyle/>
          <a:p>
            <a:r>
              <a:rPr lang="de-AT" dirty="0"/>
              <a:t>§ 1</a:t>
            </a:r>
          </a:p>
        </p:txBody>
      </p:sp>
      <p:sp>
        <p:nvSpPr>
          <p:cNvPr id="27" name="Rechteck 26">
            <a:extLst>
              <a:ext uri="{FF2B5EF4-FFF2-40B4-BE49-F238E27FC236}">
                <a16:creationId xmlns:a16="http://schemas.microsoft.com/office/drawing/2014/main" id="{00278F17-294B-49E8-B062-1369D0ACCE94}"/>
              </a:ext>
            </a:extLst>
          </p:cNvPr>
          <p:cNvSpPr/>
          <p:nvPr/>
        </p:nvSpPr>
        <p:spPr>
          <a:xfrm>
            <a:off x="1394062" y="4018445"/>
            <a:ext cx="8982149" cy="19921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de-AT" b="1" dirty="0"/>
              <a:t>Dire</a:t>
            </a:r>
            <a:r>
              <a:rPr lang="lt-LT" b="1" dirty="0" err="1"/>
              <a:t>ktyva</a:t>
            </a:r>
            <a:r>
              <a:rPr lang="de-AT" b="1" dirty="0"/>
              <a:t> (E</a:t>
            </a:r>
            <a:r>
              <a:rPr lang="lt-LT" b="1" dirty="0"/>
              <a:t>S</a:t>
            </a:r>
            <a:r>
              <a:rPr lang="de-AT" b="1" dirty="0"/>
              <a:t>) 2017/1371 (</a:t>
            </a:r>
            <a:r>
              <a:rPr lang="lt-LT" b="1" dirty="0"/>
              <a:t>Finansinių interesų apsaugos direktyva)</a:t>
            </a:r>
            <a:endParaRPr lang="de-AT" b="1" dirty="0"/>
          </a:p>
          <a:p>
            <a:pPr marL="285750" indent="-285750">
              <a:buFont typeface="Wingdings" panose="05000000000000000000" pitchFamily="2" charset="2"/>
              <a:buChar char="Ø"/>
              <a:defRPr/>
            </a:pPr>
            <a:r>
              <a:rPr lang="lt-LT" b="1" i="0" dirty="0">
                <a:solidFill>
                  <a:srgbClr val="333333"/>
                </a:solidFill>
                <a:effectLst/>
                <a:latin typeface="Roboto" panose="02000000000000000000" pitchFamily="2" charset="0"/>
              </a:rPr>
              <a:t>būtiniausios taisyklės </a:t>
            </a:r>
            <a:r>
              <a:rPr lang="lt-LT" b="0" i="0" dirty="0">
                <a:solidFill>
                  <a:srgbClr val="333333"/>
                </a:solidFill>
                <a:effectLst/>
                <a:latin typeface="Roboto" panose="02000000000000000000" pitchFamily="2" charset="0"/>
              </a:rPr>
              <a:t>dėl nusikalstamų veikų ir sankcijų kovojant su Sąjungos finansiniams interesams (Sąjungos biudžetui) kenkiančiu sukčiavimu ir kitomis nusikalstamomis veikomis</a:t>
            </a:r>
            <a:endParaRPr lang="en-US" dirty="0"/>
          </a:p>
          <a:p>
            <a:pPr marL="285750" indent="-285750">
              <a:buFont typeface="Wingdings" panose="05000000000000000000" pitchFamily="2" charset="2"/>
              <a:buChar char="Ø"/>
              <a:defRPr/>
            </a:pPr>
            <a:r>
              <a:rPr lang="lt-LT" dirty="0"/>
              <a:t>Apibrėžtys:</a:t>
            </a:r>
            <a:endParaRPr lang="en-US" dirty="0"/>
          </a:p>
          <a:p>
            <a:pPr marL="285750" indent="-285750">
              <a:buFont typeface="Wingdings" panose="05000000000000000000" pitchFamily="2" charset="2"/>
              <a:buChar char="ü"/>
              <a:defRPr/>
            </a:pPr>
            <a:r>
              <a:rPr lang="lt-LT" sz="1600" b="1" i="0" dirty="0">
                <a:solidFill>
                  <a:srgbClr val="333333"/>
                </a:solidFill>
                <a:effectLst/>
                <a:latin typeface="Roboto" panose="02000000000000000000" pitchFamily="2" charset="0"/>
              </a:rPr>
              <a:t>Sąjungos finansiniams interesams kenkiančio sukčiavimo ir kitos neteisėtos veikos</a:t>
            </a:r>
            <a:endParaRPr lang="en-US" sz="1600" b="1" dirty="0"/>
          </a:p>
          <a:p>
            <a:pPr marL="285750" indent="-285750">
              <a:buFont typeface="Wingdings" panose="05000000000000000000" pitchFamily="2" charset="2"/>
              <a:buChar char="ü"/>
              <a:defRPr/>
            </a:pPr>
            <a:r>
              <a:rPr lang="lt-LT" b="1" dirty="0"/>
              <a:t>Kitų nusikalstamų veikų, kenkiančių Sąjungos finansiniams interesams</a:t>
            </a:r>
            <a:endParaRPr lang="en-US" b="1" dirty="0"/>
          </a:p>
        </p:txBody>
      </p:sp>
      <p:sp>
        <p:nvSpPr>
          <p:cNvPr id="41" name="Pfeil: nach unten 40">
            <a:extLst>
              <a:ext uri="{FF2B5EF4-FFF2-40B4-BE49-F238E27FC236}">
                <a16:creationId xmlns:a16="http://schemas.microsoft.com/office/drawing/2014/main" id="{8C12D6DC-DCF8-416F-BE25-A5162D4FE331}"/>
              </a:ext>
            </a:extLst>
          </p:cNvPr>
          <p:cNvSpPr/>
          <p:nvPr/>
        </p:nvSpPr>
        <p:spPr>
          <a:xfrm>
            <a:off x="2524576" y="3625067"/>
            <a:ext cx="282622" cy="31488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7" name="Dia számának helye 6">
            <a:extLst>
              <a:ext uri="{FF2B5EF4-FFF2-40B4-BE49-F238E27FC236}">
                <a16:creationId xmlns:a16="http://schemas.microsoft.com/office/drawing/2014/main" id="{8DA5A035-F758-4B60-B294-4884568A2BBB}"/>
              </a:ext>
            </a:extLst>
          </p:cNvPr>
          <p:cNvSpPr>
            <a:spLocks noGrp="1"/>
          </p:cNvSpPr>
          <p:nvPr>
            <p:ph type="sldNum" sz="quarter" idx="12"/>
          </p:nvPr>
        </p:nvSpPr>
        <p:spPr/>
        <p:txBody>
          <a:bodyPr/>
          <a:lstStyle/>
          <a:p>
            <a:fld id="{826CE9DA-0CC2-4A9E-A617-0548961698AD}" type="slidenum">
              <a:rPr lang="de-AT" smtClean="0">
                <a:solidFill>
                  <a:schemeClr val="bg1"/>
                </a:solidFill>
              </a:rPr>
              <a:t>7</a:t>
            </a:fld>
            <a:endParaRPr lang="de-AT" dirty="0">
              <a:solidFill>
                <a:schemeClr val="bg1"/>
              </a:solidFill>
            </a:endParaRPr>
          </a:p>
        </p:txBody>
      </p:sp>
    </p:spTree>
    <p:extLst>
      <p:ext uri="{BB962C8B-B14F-4D97-AF65-F5344CB8AC3E}">
        <p14:creationId xmlns:p14="http://schemas.microsoft.com/office/powerpoint/2010/main" val="422317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70452" y="486646"/>
            <a:ext cx="10515600" cy="1325563"/>
          </a:xfrm>
        </p:spPr>
        <p:txBody>
          <a:bodyPr>
            <a:noAutofit/>
          </a:bodyPr>
          <a:lstStyle/>
          <a:p>
            <a:r>
              <a:rPr lang="lt-LT" sz="3600" b="1" noProof="0" dirty="0"/>
              <a:t>Dalykinė kompetencija</a:t>
            </a:r>
            <a:r>
              <a:rPr lang="en-GB" sz="3600" b="1" noProof="0" dirty="0"/>
              <a:t> III – </a:t>
            </a:r>
            <a:r>
              <a:rPr lang="lt-LT" sz="3600" b="1" noProof="0" dirty="0"/>
              <a:t>nusikalstamos veikos pagal finansinių interesų apsaugos direktyvą</a:t>
            </a:r>
            <a:endParaRPr lang="en-GB" sz="3600"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0284" y="1933190"/>
            <a:ext cx="10111646" cy="4351338"/>
          </a:xfrm>
        </p:spPr>
        <p:txBody>
          <a:bodyPr>
            <a:normAutofit fontScale="77500" lnSpcReduction="20000"/>
          </a:bodyPr>
          <a:lstStyle/>
          <a:p>
            <a:pPr marL="0" indent="0" algn="just">
              <a:buNone/>
              <a:defRPr/>
            </a:pPr>
            <a:r>
              <a:rPr lang="lt-LT" b="1" noProof="0" dirty="0"/>
              <a:t>Sąjungos finansiniams interesams</a:t>
            </a:r>
            <a:r>
              <a:rPr lang="en-GB" b="1" noProof="0" dirty="0"/>
              <a:t> </a:t>
            </a:r>
            <a:r>
              <a:rPr lang="lt-LT" b="1" noProof="0" dirty="0"/>
              <a:t>kenkiantis sukčiavimas </a:t>
            </a:r>
            <a:r>
              <a:rPr lang="en-GB" b="1" noProof="0" dirty="0"/>
              <a:t>(</a:t>
            </a:r>
            <a:r>
              <a:rPr lang="lt-LT" sz="2800" b="1" noProof="0" dirty="0"/>
              <a:t>finansinių interesų apsaugos</a:t>
            </a:r>
            <a:r>
              <a:rPr lang="lt-LT" b="1" noProof="0" dirty="0"/>
              <a:t> direktyvos 3 str.</a:t>
            </a:r>
            <a:r>
              <a:rPr lang="en-GB" b="1" noProof="0" dirty="0"/>
              <a:t>)</a:t>
            </a:r>
          </a:p>
          <a:p>
            <a:pPr lvl="1" algn="just">
              <a:buFont typeface="Wingdings" panose="05000000000000000000" pitchFamily="2" charset="2"/>
              <a:buChar char="Ø"/>
              <a:defRPr/>
            </a:pPr>
            <a:r>
              <a:rPr lang="lt-LT" noProof="0" dirty="0"/>
              <a:t>Tiksliai apibrėžia veiksmus dėl:</a:t>
            </a:r>
            <a:endParaRPr lang="en-GB" noProof="0" dirty="0"/>
          </a:p>
          <a:p>
            <a:pPr lvl="2" algn="just">
              <a:buFont typeface="Wingdings" panose="05000000000000000000" pitchFamily="2" charset="2"/>
              <a:buChar char="ü"/>
              <a:defRPr/>
            </a:pPr>
            <a:r>
              <a:rPr lang="lt-LT" sz="1900" b="0" i="0" dirty="0">
                <a:solidFill>
                  <a:srgbClr val="333333"/>
                </a:solidFill>
                <a:effectLst/>
                <a:latin typeface="Roboto" panose="02000000000000000000" pitchFamily="2" charset="0"/>
              </a:rPr>
              <a:t>su viešaisiais pirkimais nesusijusių išlaidų</a:t>
            </a:r>
            <a:r>
              <a:rPr lang="en-GB" noProof="0" dirty="0"/>
              <a:t>, </a:t>
            </a:r>
          </a:p>
          <a:p>
            <a:pPr lvl="2" algn="just">
              <a:buFont typeface="Wingdings" panose="05000000000000000000" pitchFamily="2" charset="2"/>
              <a:buChar char="ü"/>
              <a:defRPr/>
            </a:pPr>
            <a:r>
              <a:rPr lang="en-GB" noProof="0" dirty="0"/>
              <a:t> </a:t>
            </a:r>
            <a:r>
              <a:rPr lang="fr-FR" sz="1900" b="0" i="0" dirty="0">
                <a:solidFill>
                  <a:srgbClr val="333333"/>
                </a:solidFill>
                <a:effectLst/>
                <a:latin typeface="Roboto" panose="02000000000000000000" pitchFamily="2" charset="0"/>
              </a:rPr>
              <a:t>su viešaisiais pirkimais susijusių išlaid</a:t>
            </a:r>
            <a:r>
              <a:rPr lang="lt-LT" sz="1900" b="0" i="0" dirty="0">
                <a:solidFill>
                  <a:srgbClr val="333333"/>
                </a:solidFill>
                <a:effectLst/>
                <a:latin typeface="Roboto" panose="02000000000000000000" pitchFamily="2" charset="0"/>
              </a:rPr>
              <a:t>ų,</a:t>
            </a:r>
            <a:r>
              <a:rPr lang="fr-FR" b="0" i="0" dirty="0">
                <a:solidFill>
                  <a:srgbClr val="333333"/>
                </a:solidFill>
                <a:effectLst/>
                <a:latin typeface="Roboto" panose="02000000000000000000" pitchFamily="2" charset="0"/>
              </a:rPr>
              <a:t> </a:t>
            </a:r>
            <a:endParaRPr lang="en-GB" noProof="0" dirty="0"/>
          </a:p>
          <a:p>
            <a:pPr lvl="2" algn="just">
              <a:buFont typeface="Wingdings" panose="05000000000000000000" pitchFamily="2" charset="2"/>
              <a:buChar char="ü"/>
              <a:defRPr/>
            </a:pPr>
            <a:r>
              <a:rPr lang="en-GB" noProof="0" dirty="0"/>
              <a:t> </a:t>
            </a:r>
            <a:r>
              <a:rPr lang="lt-LT" noProof="0" dirty="0"/>
              <a:t>pajamų, gautų ne iš PVM,</a:t>
            </a:r>
            <a:endParaRPr lang="en-GB" noProof="0" dirty="0"/>
          </a:p>
          <a:p>
            <a:pPr lvl="2" algn="just">
              <a:buFont typeface="Wingdings" panose="05000000000000000000" pitchFamily="2" charset="2"/>
              <a:buChar char="ü"/>
              <a:defRPr/>
            </a:pPr>
            <a:r>
              <a:rPr lang="en-GB" noProof="0" dirty="0"/>
              <a:t> </a:t>
            </a:r>
            <a:r>
              <a:rPr lang="lt-LT" noProof="0" dirty="0"/>
              <a:t>pajamų, gautų iš PVM</a:t>
            </a:r>
            <a:endParaRPr lang="en-GB" noProof="0" dirty="0"/>
          </a:p>
          <a:p>
            <a:pPr lvl="3" algn="just">
              <a:buFont typeface="Symbol" panose="05050102010706020507" pitchFamily="18" charset="2"/>
              <a:buChar char="-"/>
              <a:defRPr/>
            </a:pPr>
            <a:r>
              <a:rPr lang="lt-LT" dirty="0"/>
              <a:t>Jeigu nusikalstama veika yra susijusi mažiausiai su </a:t>
            </a:r>
            <a:r>
              <a:rPr lang="en-GB" noProof="0" dirty="0"/>
              <a:t>2 </a:t>
            </a:r>
            <a:r>
              <a:rPr lang="lt-LT" noProof="0" dirty="0"/>
              <a:t>valstybėmis narėmis (arba padarytos žalos bendra suma </a:t>
            </a:r>
            <a:r>
              <a:rPr lang="lt-LT" noProof="0" dirty="0" err="1"/>
              <a:t>yr</a:t>
            </a:r>
            <a:r>
              <a:rPr lang="lt-LT" dirty="0"/>
              <a:t>a </a:t>
            </a:r>
            <a:r>
              <a:rPr lang="lt-LT" noProof="0" dirty="0"/>
              <a:t>ne mažesnė nei </a:t>
            </a:r>
            <a:r>
              <a:rPr lang="en-GB" noProof="0" dirty="0"/>
              <a:t>EUR 10</a:t>
            </a:r>
            <a:r>
              <a:rPr lang="lt-LT" noProof="0" dirty="0"/>
              <a:t> </a:t>
            </a:r>
            <a:r>
              <a:rPr lang="en-GB" noProof="0" dirty="0"/>
              <a:t>000 000</a:t>
            </a:r>
            <a:r>
              <a:rPr lang="lt-LT" noProof="0" dirty="0"/>
              <a:t>,</a:t>
            </a:r>
            <a:endParaRPr lang="en-GB" noProof="0" dirty="0"/>
          </a:p>
          <a:p>
            <a:pPr lvl="3" algn="just">
              <a:buFont typeface="Symbol" panose="05050102010706020507" pitchFamily="18" charset="2"/>
              <a:buChar char="-"/>
              <a:defRPr/>
            </a:pPr>
            <a:r>
              <a:rPr lang="lt-LT" noProof="0" dirty="0"/>
              <a:t>Neturi kompetencijos, jeigu padarytos žalos dydis nesiekia </a:t>
            </a:r>
            <a:r>
              <a:rPr lang="en-GB" noProof="0" dirty="0"/>
              <a:t>EUR 10 000 000 (22 </a:t>
            </a:r>
            <a:r>
              <a:rPr lang="lt-LT" noProof="0" dirty="0"/>
              <a:t>str. </a:t>
            </a:r>
            <a:r>
              <a:rPr lang="en-GB" noProof="0" dirty="0"/>
              <a:t>4</a:t>
            </a:r>
            <a:r>
              <a:rPr lang="lt-LT" noProof="0" dirty="0"/>
              <a:t> d.</a:t>
            </a:r>
            <a:r>
              <a:rPr lang="en-GB" noProof="0" dirty="0"/>
              <a:t>)</a:t>
            </a:r>
          </a:p>
          <a:p>
            <a:pPr marL="0" indent="0" algn="just">
              <a:buNone/>
              <a:defRPr/>
            </a:pPr>
            <a:r>
              <a:rPr lang="lt-LT" b="1" noProof="0" dirty="0"/>
              <a:t>Kitokia nusikalstama veika, kenkianti Sąjungos finansiniams interesams </a:t>
            </a:r>
            <a:r>
              <a:rPr lang="en-GB" b="1" noProof="0" dirty="0"/>
              <a:t>(</a:t>
            </a:r>
            <a:r>
              <a:rPr lang="lt-LT" sz="2800" b="1" noProof="0" dirty="0"/>
              <a:t>finansinių interesų apsaugos</a:t>
            </a:r>
            <a:r>
              <a:rPr lang="lt-LT" b="1" noProof="0" dirty="0"/>
              <a:t> direktyvos 4 str.</a:t>
            </a:r>
            <a:r>
              <a:rPr lang="en-GB" b="1" noProof="0" dirty="0"/>
              <a:t>)</a:t>
            </a:r>
          </a:p>
          <a:p>
            <a:pPr lvl="1" algn="just">
              <a:buFont typeface="Wingdings" panose="05000000000000000000" pitchFamily="2" charset="2"/>
              <a:buChar char="Ø"/>
              <a:defRPr/>
            </a:pPr>
            <a:r>
              <a:rPr lang="lt-LT" noProof="0" dirty="0"/>
              <a:t>Pinigų plovimas</a:t>
            </a:r>
            <a:endParaRPr lang="en-GB" noProof="0" dirty="0"/>
          </a:p>
          <a:p>
            <a:pPr lvl="2" algn="just">
              <a:buFont typeface="Wingdings" panose="05000000000000000000" pitchFamily="2" charset="2"/>
              <a:buChar char="ü"/>
              <a:defRPr/>
            </a:pPr>
            <a:r>
              <a:rPr lang="lt-LT" noProof="0" dirty="0"/>
              <a:t>Apibrėžtas Direktyvos </a:t>
            </a:r>
            <a:r>
              <a:rPr lang="en-GB" noProof="0" dirty="0"/>
              <a:t>(E</a:t>
            </a:r>
            <a:r>
              <a:rPr lang="lt-LT" noProof="0" dirty="0"/>
              <a:t>S</a:t>
            </a:r>
            <a:r>
              <a:rPr lang="en-GB" noProof="0" dirty="0"/>
              <a:t>) 2015/849 </a:t>
            </a:r>
            <a:r>
              <a:rPr lang="lt-LT" noProof="0" dirty="0"/>
              <a:t>1 str. </a:t>
            </a:r>
            <a:r>
              <a:rPr lang="en-GB" noProof="0" dirty="0"/>
              <a:t>3 </a:t>
            </a:r>
            <a:r>
              <a:rPr lang="lt-LT" noProof="0" dirty="0"/>
              <a:t>d. </a:t>
            </a:r>
            <a:endParaRPr lang="en-GB" noProof="0" dirty="0"/>
          </a:p>
          <a:p>
            <a:pPr lvl="1" algn="just">
              <a:buFont typeface="Wingdings" panose="05000000000000000000" pitchFamily="2" charset="2"/>
              <a:buChar char="Ø"/>
              <a:defRPr/>
            </a:pPr>
            <a:r>
              <a:rPr lang="en-GB" noProof="0" dirty="0"/>
              <a:t>Pas</a:t>
            </a:r>
            <a:r>
              <a:rPr lang="lt-LT" noProof="0" dirty="0" err="1"/>
              <a:t>yvioji</a:t>
            </a:r>
            <a:r>
              <a:rPr lang="lt-LT" noProof="0" dirty="0"/>
              <a:t> ir aktyvioji korupcija</a:t>
            </a:r>
            <a:endParaRPr lang="en-GB" noProof="0" dirty="0"/>
          </a:p>
          <a:p>
            <a:pPr lvl="1" algn="just">
              <a:buFont typeface="Wingdings" panose="05000000000000000000" pitchFamily="2" charset="2"/>
              <a:buChar char="Ø"/>
              <a:defRPr/>
            </a:pPr>
            <a:r>
              <a:rPr lang="lt-LT" noProof="0" dirty="0"/>
              <a:t>Lėšų pasisavinimas</a:t>
            </a:r>
            <a:endParaRPr lang="en-GB" noProof="0" dirty="0"/>
          </a:p>
          <a:p>
            <a:pPr marL="457200" lvl="1" indent="0">
              <a:buNone/>
              <a:defRPr/>
            </a:pPr>
            <a:r>
              <a:rPr lang="en-GB" noProof="0" dirty="0"/>
              <a:t> </a:t>
            </a:r>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69EEA8B8-3FD0-453C-A53A-BD44ED4600AC}"/>
              </a:ext>
            </a:extLst>
          </p:cNvPr>
          <p:cNvSpPr>
            <a:spLocks noGrp="1"/>
          </p:cNvSpPr>
          <p:nvPr>
            <p:ph type="sldNum" sz="quarter" idx="12"/>
          </p:nvPr>
        </p:nvSpPr>
        <p:spPr/>
        <p:txBody>
          <a:bodyPr/>
          <a:lstStyle/>
          <a:p>
            <a:fld id="{826CE9DA-0CC2-4A9E-A617-0548961698AD}" type="slidenum">
              <a:rPr lang="de-AT" smtClean="0">
                <a:solidFill>
                  <a:schemeClr val="bg1"/>
                </a:solidFill>
              </a:rPr>
              <a:t>8</a:t>
            </a:fld>
            <a:endParaRPr lang="de-AT" dirty="0">
              <a:solidFill>
                <a:schemeClr val="bg1"/>
              </a:solidFill>
            </a:endParaRPr>
          </a:p>
        </p:txBody>
      </p:sp>
    </p:spTree>
    <p:extLst>
      <p:ext uri="{BB962C8B-B14F-4D97-AF65-F5344CB8AC3E}">
        <p14:creationId xmlns:p14="http://schemas.microsoft.com/office/powerpoint/2010/main" val="198894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50622" y="324666"/>
            <a:ext cx="9870486" cy="1325563"/>
          </a:xfrm>
        </p:spPr>
        <p:txBody>
          <a:bodyPr/>
          <a:lstStyle/>
          <a:p>
            <a:r>
              <a:rPr lang="lt-LT" b="1" noProof="0" dirty="0"/>
              <a:t>Dalykinė kompetencija </a:t>
            </a:r>
            <a:r>
              <a:rPr lang="en-GB" b="1" noProof="0" dirty="0"/>
              <a:t>IV – </a:t>
            </a:r>
            <a:r>
              <a:rPr lang="lt-LT" b="1" noProof="0" dirty="0"/>
              <a:t>finansiniams interesams kenkianti nusikalstama veika</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50622" y="1827620"/>
            <a:ext cx="9870486" cy="4351338"/>
          </a:xfrm>
        </p:spPr>
        <p:txBody>
          <a:bodyPr>
            <a:normAutofit fontScale="92500" lnSpcReduction="20000"/>
          </a:bodyPr>
          <a:lstStyle/>
          <a:p>
            <a:pPr marL="0" indent="0" algn="just">
              <a:buNone/>
              <a:defRPr/>
            </a:pPr>
            <a:r>
              <a:rPr lang="lt-LT" b="1" noProof="0" dirty="0"/>
              <a:t>Dalykinės kompetencijos pasitikrinimas</a:t>
            </a:r>
            <a:endParaRPr lang="en-GB" b="1" noProof="0" dirty="0"/>
          </a:p>
          <a:p>
            <a:pPr lvl="1" algn="just">
              <a:buFont typeface="Wingdings" panose="05000000000000000000" pitchFamily="2" charset="2"/>
              <a:buChar char="Ø"/>
              <a:defRPr/>
            </a:pPr>
            <a:r>
              <a:rPr lang="lt-LT" noProof="0" dirty="0"/>
              <a:t>Finansinių interesų apsaugos direktyva tiesiogiai taikytina </a:t>
            </a:r>
            <a:r>
              <a:rPr lang="lt-LT" b="1" noProof="0" dirty="0"/>
              <a:t>procesinei teisei</a:t>
            </a:r>
            <a:r>
              <a:rPr lang="en-GB" noProof="0" dirty="0"/>
              <a:t> </a:t>
            </a:r>
            <a:r>
              <a:rPr lang="lt-LT" dirty="0"/>
              <a:t>ž</a:t>
            </a:r>
            <a:r>
              <a:rPr lang="en-GB" noProof="0" dirty="0" err="1"/>
              <a:t>velgiant</a:t>
            </a:r>
            <a:r>
              <a:rPr lang="en-GB" noProof="0" dirty="0"/>
              <a:t> </a:t>
            </a:r>
            <a:r>
              <a:rPr lang="en-GB" noProof="0" dirty="0" err="1"/>
              <a:t>i</a:t>
            </a:r>
            <a:r>
              <a:rPr lang="lt-LT" noProof="0" dirty="0"/>
              <a:t>š Europos prokuratūros dalykinės kompetencijos,</a:t>
            </a:r>
            <a:endParaRPr lang="en-GB" noProof="0" dirty="0"/>
          </a:p>
          <a:p>
            <a:pPr lvl="1" algn="just">
              <a:buFont typeface="Wingdings" panose="05000000000000000000" pitchFamily="2" charset="2"/>
              <a:buChar char="Ø"/>
              <a:defRPr/>
            </a:pPr>
            <a:r>
              <a:rPr lang="lt-LT" noProof="0" dirty="0"/>
              <a:t>Finansinių interesų apsaugos direktyva turi būti įgyvendinta atitinkamos valstybės narės </a:t>
            </a:r>
            <a:r>
              <a:rPr lang="lt-LT" b="1" noProof="0" dirty="0"/>
              <a:t>materialinėje baudžiamojoje teisėje</a:t>
            </a:r>
            <a:endParaRPr lang="en-GB" noProof="0" dirty="0"/>
          </a:p>
          <a:p>
            <a:pPr lvl="1" algn="just">
              <a:buFont typeface="Wingdings" panose="05000000000000000000" pitchFamily="2" charset="2"/>
              <a:buChar char="Ø"/>
              <a:defRPr/>
            </a:pPr>
            <a:r>
              <a:rPr lang="lt-LT" noProof="0" dirty="0"/>
              <a:t>Pasitikrinimas</a:t>
            </a:r>
            <a:endParaRPr lang="en-GB" noProof="0" dirty="0"/>
          </a:p>
          <a:p>
            <a:pPr marL="1371600" lvl="2" indent="-457200" algn="just">
              <a:buFont typeface="+mj-lt"/>
              <a:buAutoNum type="arabicPeriod"/>
              <a:defRPr/>
            </a:pPr>
            <a:r>
              <a:rPr lang="en-GB" noProof="0" dirty="0"/>
              <a:t> </a:t>
            </a:r>
            <a:r>
              <a:rPr lang="lt-LT" noProof="0" dirty="0"/>
              <a:t>Pasitikrinkite</a:t>
            </a:r>
            <a:r>
              <a:rPr lang="en-GB" noProof="0" dirty="0"/>
              <a:t>: </a:t>
            </a:r>
            <a:r>
              <a:rPr lang="lt-LT" noProof="0" dirty="0"/>
              <a:t>ar konkretus individualus veiksmas patenka į finansinių interesų apsaugos direktyvos taikymo sritį</a:t>
            </a:r>
            <a:r>
              <a:rPr lang="en-GB" noProof="0" dirty="0"/>
              <a:t>?</a:t>
            </a:r>
          </a:p>
          <a:p>
            <a:pPr lvl="3" algn="just">
              <a:buFont typeface="Wingdings" panose="05000000000000000000" pitchFamily="2" charset="2"/>
              <a:buChar char="ü"/>
              <a:defRPr/>
            </a:pPr>
            <a:r>
              <a:rPr lang="lt-LT" noProof="0" dirty="0"/>
              <a:t>Jeigu ne</a:t>
            </a:r>
            <a:r>
              <a:rPr lang="en-GB" noProof="0" dirty="0"/>
              <a:t>, </a:t>
            </a:r>
            <a:r>
              <a:rPr lang="lt-LT" noProof="0" dirty="0"/>
              <a:t>Europos prokuratūra </a:t>
            </a:r>
            <a:r>
              <a:rPr lang="en-GB" noProof="0" dirty="0"/>
              <a:t>(</a:t>
            </a:r>
            <a:r>
              <a:rPr lang="lt-LT" dirty="0"/>
              <a:t>be abejonės</a:t>
            </a:r>
            <a:r>
              <a:rPr lang="en-GB" noProof="0" dirty="0"/>
              <a:t>) </a:t>
            </a:r>
            <a:r>
              <a:rPr lang="lt-LT" noProof="0" dirty="0"/>
              <a:t>negali naudotis savo kompetencija,</a:t>
            </a:r>
            <a:endParaRPr lang="en-GB" noProof="0" dirty="0"/>
          </a:p>
          <a:p>
            <a:pPr lvl="3" algn="just">
              <a:buFont typeface="Wingdings" panose="05000000000000000000" pitchFamily="2" charset="2"/>
              <a:buChar char="ü"/>
              <a:defRPr/>
            </a:pPr>
            <a:r>
              <a:rPr lang="lt-LT" noProof="0" dirty="0"/>
              <a:t>Net ir tada, jeigu valstybė narė praplėtė direktyvos taikymo sritį</a:t>
            </a:r>
            <a:endParaRPr lang="en-GB" noProof="0" dirty="0"/>
          </a:p>
          <a:p>
            <a:pPr lvl="4" algn="just">
              <a:buFont typeface="Symbol" panose="05050102010706020507" pitchFamily="18" charset="2"/>
              <a:buChar char="-"/>
              <a:defRPr/>
            </a:pPr>
            <a:r>
              <a:rPr lang="lt-LT" noProof="0" dirty="0" err="1"/>
              <a:t>pvz</a:t>
            </a:r>
            <a:r>
              <a:rPr lang="en-GB" noProof="0" dirty="0"/>
              <a:t>.</a:t>
            </a:r>
            <a:r>
              <a:rPr lang="lt-LT" noProof="0" dirty="0"/>
              <a:t>, netinkamas turto panaudojimas</a:t>
            </a:r>
            <a:r>
              <a:rPr lang="en-GB" noProof="0" dirty="0"/>
              <a:t> </a:t>
            </a:r>
            <a:r>
              <a:rPr lang="lt-LT" noProof="0" dirty="0"/>
              <a:t>dėl susijusių pirkimo išlaidų, kai nebuvo padaryta žala finansiniams interesams </a:t>
            </a:r>
            <a:r>
              <a:rPr lang="en-GB" noProof="0" dirty="0"/>
              <a:t>(</a:t>
            </a:r>
            <a:r>
              <a:rPr lang="lt-LT" noProof="0" dirty="0"/>
              <a:t>žr. finansinių interesų apsaugos direktyvos </a:t>
            </a:r>
            <a:r>
              <a:rPr lang="en-GB" noProof="0" dirty="0"/>
              <a:t>3</a:t>
            </a:r>
            <a:r>
              <a:rPr lang="lt-LT" noProof="0" dirty="0"/>
              <a:t> str. </a:t>
            </a:r>
            <a:r>
              <a:rPr lang="en-GB" noProof="0" dirty="0"/>
              <a:t>2</a:t>
            </a:r>
            <a:r>
              <a:rPr lang="lt-LT" noProof="0" dirty="0"/>
              <a:t> d. </a:t>
            </a:r>
            <a:r>
              <a:rPr lang="en-GB" noProof="0" dirty="0"/>
              <a:t>b</a:t>
            </a:r>
            <a:r>
              <a:rPr lang="lt-LT" noProof="0" dirty="0"/>
              <a:t> punkto </a:t>
            </a:r>
            <a:r>
              <a:rPr lang="en-GB" noProof="0" dirty="0"/>
              <a:t>iii </a:t>
            </a:r>
            <a:r>
              <a:rPr lang="lt-LT" noProof="0" dirty="0"/>
              <a:t>papunktį</a:t>
            </a:r>
            <a:r>
              <a:rPr lang="en-GB" noProof="0" dirty="0"/>
              <a:t>)</a:t>
            </a:r>
            <a:r>
              <a:rPr lang="lt-LT" noProof="0" dirty="0"/>
              <a:t>.</a:t>
            </a:r>
            <a:r>
              <a:rPr lang="en-GB" noProof="0" dirty="0"/>
              <a:t> </a:t>
            </a:r>
          </a:p>
          <a:p>
            <a:pPr marL="1371600" lvl="2" indent="-457200" algn="just">
              <a:buFont typeface="+mj-lt"/>
              <a:buAutoNum type="arabicPeriod"/>
              <a:defRPr/>
            </a:pPr>
            <a:r>
              <a:rPr lang="lt-LT" noProof="0" dirty="0"/>
              <a:t>Pasitikrinkite</a:t>
            </a:r>
            <a:r>
              <a:rPr lang="en-GB" noProof="0" dirty="0"/>
              <a:t>: </a:t>
            </a:r>
            <a:r>
              <a:rPr lang="lt-LT" noProof="0" dirty="0"/>
              <a:t>atitinkamos valstybės narės materialinė baudžiamoji teisė</a:t>
            </a:r>
            <a:endParaRPr lang="en-GB" noProof="0" dirty="0"/>
          </a:p>
          <a:p>
            <a:pPr lvl="3" algn="just">
              <a:buFont typeface="Wingdings" panose="05000000000000000000" pitchFamily="2" charset="2"/>
              <a:buChar char="ü"/>
              <a:defRPr/>
            </a:pPr>
            <a:r>
              <a:rPr lang="lt-LT" noProof="0" dirty="0"/>
              <a:t>Nacionalinių teisinių nuostatų analizė,</a:t>
            </a:r>
            <a:endParaRPr lang="en-GB" noProof="0" dirty="0"/>
          </a:p>
          <a:p>
            <a:pPr lvl="3" algn="just">
              <a:buFont typeface="Wingdings" panose="05000000000000000000" pitchFamily="2" charset="2"/>
              <a:buChar char="ü"/>
              <a:defRPr/>
            </a:pPr>
            <a:r>
              <a:rPr lang="lt-LT" noProof="0" dirty="0"/>
              <a:t>Jeigu atitinkama valstybė narė nepakeitė savo nacionalinės teisės konkrečiu klausimu, Europos prokuratūra negali pasinaudoti savo kompetencija.</a:t>
            </a:r>
            <a:endParaRPr lang="en-GB" noProof="0" dirty="0"/>
          </a:p>
          <a:p>
            <a:pPr marL="0" indent="0">
              <a:buNone/>
              <a:defRPr/>
            </a:pPr>
            <a:endParaRPr lang="en-GB" b="1"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C9E970D4-07A5-48F4-B7E6-B7F185CD4156}"/>
              </a:ext>
            </a:extLst>
          </p:cNvPr>
          <p:cNvSpPr>
            <a:spLocks noGrp="1"/>
          </p:cNvSpPr>
          <p:nvPr>
            <p:ph type="sldNum" sz="quarter" idx="12"/>
          </p:nvPr>
        </p:nvSpPr>
        <p:spPr/>
        <p:txBody>
          <a:bodyPr/>
          <a:lstStyle/>
          <a:p>
            <a:fld id="{826CE9DA-0CC2-4A9E-A617-0548961698AD}" type="slidenum">
              <a:rPr lang="de-AT" smtClean="0">
                <a:solidFill>
                  <a:schemeClr val="bg1"/>
                </a:solidFill>
              </a:rPr>
              <a:t>9</a:t>
            </a:fld>
            <a:endParaRPr lang="de-AT" dirty="0">
              <a:solidFill>
                <a:schemeClr val="bg1"/>
              </a:solidFill>
            </a:endParaRPr>
          </a:p>
        </p:txBody>
      </p:sp>
    </p:spTree>
    <p:extLst>
      <p:ext uri="{BB962C8B-B14F-4D97-AF65-F5344CB8AC3E}">
        <p14:creationId xmlns:p14="http://schemas.microsoft.com/office/powerpoint/2010/main" val="14575317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8756</TotalTime>
  <Words>3685</Words>
  <Application>Microsoft Office PowerPoint</Application>
  <PresentationFormat>Plačiaekranė</PresentationFormat>
  <Paragraphs>317</Paragraphs>
  <Slides>27</Slides>
  <Notes>4</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27</vt:i4>
      </vt:variant>
    </vt:vector>
  </HeadingPairs>
  <TitlesOfParts>
    <vt:vector size="35" baseType="lpstr">
      <vt:lpstr>Arial</vt:lpstr>
      <vt:lpstr>Calibri</vt:lpstr>
      <vt:lpstr>Calibri Light</vt:lpstr>
      <vt:lpstr>Frutiger CE 55 Roman</vt:lpstr>
      <vt:lpstr>Roboto</vt:lpstr>
      <vt:lpstr>Symbol</vt:lpstr>
      <vt:lpstr>Wingdings</vt:lpstr>
      <vt:lpstr>Office</vt:lpstr>
      <vt:lpstr>Europos prokuratūros kompetencija  </vt:lpstr>
      <vt:lpstr>„PowerPoint“ pateiktis</vt:lpstr>
      <vt:lpstr>„PowerPoint“ pateiktis</vt:lpstr>
      <vt:lpstr>„PowerPoint“ pateiktis</vt:lpstr>
      <vt:lpstr>Apžvalga</vt:lpstr>
      <vt:lpstr>Dalykinė kompetencija I.</vt:lpstr>
      <vt:lpstr>Dalykinė kompetencija II</vt:lpstr>
      <vt:lpstr>Dalykinė kompetencija III – nusikalstamos veikos pagal finansinių interesų apsaugos direktyvą</vt:lpstr>
      <vt:lpstr>Dalykinė kompetencija IV – finansiniams interesams kenkianti nusikalstama veika</vt:lpstr>
      <vt:lpstr>Dalykinė kompetencija V – nusikalstama organizacija</vt:lpstr>
      <vt:lpstr>Dalykinė kompetencija VI – neatsiejamai susijusi nusikalstama veika</vt:lpstr>
      <vt:lpstr>Dalykinė kompetencija VII – neatsiejamai susijusi nusikalstama veika</vt:lpstr>
      <vt:lpstr>Dalykinė kompetencija VIII – išimtys</vt:lpstr>
      <vt:lpstr>Dalykinė kompetencija IX – išimtys</vt:lpstr>
      <vt:lpstr>Europos prokuratūros naudojimasis dalykine kompetencija</vt:lpstr>
      <vt:lpstr>Dalykinė kompetencija X – nesutarimai</vt:lpstr>
      <vt:lpstr>Dalykinė kompetencija XI – nesutarimai</vt:lpstr>
      <vt:lpstr>Teritorinė ir asmeninė kompetencija I</vt:lpstr>
      <vt:lpstr>Teritorinė ir asmeninė kompetencija II</vt:lpstr>
      <vt:lpstr>Teritorinė ir asmeninė kompetencija III</vt:lpstr>
      <vt:lpstr>Informacijos kanalai (prievolė pranešti)</vt:lpstr>
      <vt:lpstr>Informacijos kanalai (prievolė pranešti)</vt:lpstr>
      <vt:lpstr>Informacijos kanalai (24 straipsnis)</vt:lpstr>
      <vt:lpstr>Prievolė pranešti</vt:lpstr>
      <vt:lpstr>Bylos išsireikalavimo teisė I</vt:lpstr>
      <vt:lpstr>Bylos išsireikalavimo teisė II</vt:lpstr>
      <vt:lpstr>Bylos išsireikalavimo teisė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Competence (Article 22)</dc:title>
  <dc:creator>Babek Oshidari</dc:creator>
  <cp:lastModifiedBy>Sigita Tupciauskaite</cp:lastModifiedBy>
  <cp:revision>104</cp:revision>
  <dcterms:created xsi:type="dcterms:W3CDTF">2020-07-20T02:50:07Z</dcterms:created>
  <dcterms:modified xsi:type="dcterms:W3CDTF">2022-06-08T18:48:35Z</dcterms:modified>
</cp:coreProperties>
</file>